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4" r:id="rId4"/>
    <p:sldId id="258" r:id="rId5"/>
    <p:sldId id="265" r:id="rId6"/>
    <p:sldId id="278" r:id="rId7"/>
    <p:sldId id="276" r:id="rId8"/>
    <p:sldId id="267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3" autoAdjust="0"/>
  </p:normalViewPr>
  <p:slideViewPr>
    <p:cSldViewPr>
      <p:cViewPr>
        <p:scale>
          <a:sx n="75" d="100"/>
          <a:sy n="75" d="100"/>
        </p:scale>
        <p:origin x="-1848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765E1-21A4-40FC-9AE3-D93C9B7D9568}" type="datetimeFigureOut">
              <a:rPr lang="pt-PT" smtClean="0"/>
              <a:pPr/>
              <a:t>14-12-2010</a:t>
            </a:fld>
            <a:endParaRPr lang="pt-PT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9BDF5-A242-4973-8607-0219489570AA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24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9BDF5-A242-4973-8607-0219489570AA}" type="slidenum">
              <a:rPr lang="pt-PT" smtClean="0"/>
              <a:pPr/>
              <a:t>1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 do subtítulo do modelo global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12/14/2010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12/14/2010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12/14/2010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12/14/2010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12/14/2010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12/14/2010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12/14/2010</a:t>
            </a:fld>
            <a:endParaRPr lang="en-US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12/14/2010</a:t>
            </a:fld>
            <a:endParaRPr lang="en-US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12/14/2010</a:t>
            </a:fld>
            <a:endParaRPr lang="en-US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12/14/2010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12/14/2010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3E61B-3AB3-490F-90D4-269C8A444AE7}" type="datetimeFigureOut">
              <a:rPr lang="en-US" smtClean="0"/>
              <a:pPr/>
              <a:t>12/14/2010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0.8\RedaccaoBC\Material grafico\Publicidade diversa\Apresentaçoes\CityMarketing\Video City Marketing\Imagens\Lisboa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9"/>
          <p:cNvSpPr/>
          <p:nvPr/>
        </p:nvSpPr>
        <p:spPr>
          <a:xfrm>
            <a:off x="4788024" y="4725144"/>
            <a:ext cx="3995936" cy="1800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6"/>
          <p:cNvSpPr/>
          <p:nvPr/>
        </p:nvSpPr>
        <p:spPr>
          <a:xfrm>
            <a:off x="4932040" y="4852898"/>
            <a:ext cx="374441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1" dirty="0" smtClean="0">
                <a:solidFill>
                  <a:srgbClr val="C3B600"/>
                </a:solidFill>
                <a:latin typeface="Monoxil" pitchFamily="49" charset="0"/>
              </a:rPr>
              <a:t>Lisboa menina e moça - Carlos do Carmo</a:t>
            </a:r>
          </a:p>
          <a:p>
            <a:endParaRPr lang="pt-PT" sz="1400" dirty="0">
              <a:solidFill>
                <a:schemeClr val="bg1"/>
              </a:solidFill>
              <a:latin typeface="Monoxil" pitchFamily="49" charset="0"/>
            </a:endParaRPr>
          </a:p>
          <a:p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Cidade a ponto luz bordada</a:t>
            </a:r>
            <a:br>
              <a:rPr lang="pt-PT" sz="1400" b="1" dirty="0">
                <a:solidFill>
                  <a:schemeClr val="bg1"/>
                </a:solidFill>
                <a:latin typeface="Monoxil" pitchFamily="49" charset="0"/>
              </a:rPr>
            </a:b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Toalha à beira mar estendida</a:t>
            </a:r>
            <a:br>
              <a:rPr lang="pt-PT" sz="1400" b="1" dirty="0">
                <a:solidFill>
                  <a:schemeClr val="bg1"/>
                </a:solidFill>
                <a:latin typeface="Monoxil" pitchFamily="49" charset="0"/>
              </a:rPr>
            </a:b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Lisboa menina e moça, amada</a:t>
            </a:r>
            <a:br>
              <a:rPr lang="pt-PT" sz="1400" b="1" dirty="0">
                <a:solidFill>
                  <a:schemeClr val="bg1"/>
                </a:solidFill>
                <a:latin typeface="Monoxil" pitchFamily="49" charset="0"/>
              </a:rPr>
            </a:b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Cidade mulher da minha vida</a:t>
            </a:r>
            <a:r>
              <a:rPr lang="pt-PT" sz="1400" b="1" dirty="0" smtClean="0">
                <a:solidFill>
                  <a:schemeClr val="bg1"/>
                </a:solidFill>
                <a:latin typeface="Monoxil" pitchFamily="49" charset="0"/>
              </a:rPr>
              <a:t> </a:t>
            </a: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(…)</a:t>
            </a:r>
            <a:endParaRPr lang="pt-PT" sz="1400" b="1" dirty="0">
              <a:solidFill>
                <a:schemeClr val="bg1"/>
              </a:solidFill>
              <a:latin typeface="Monoxil" pitchFamily="49" charset="0"/>
              <a:cs typeface="BrowalliaUPC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50" advClick="0" advTm="25000">
        <p14:reveal/>
        <p:sndAc>
          <p:stSnd>
            <p:snd r:embed="rId3" name="Lisboa menina e moça.wav"/>
          </p:stSnd>
        </p:sndAc>
      </p:transition>
    </mc:Choice>
    <mc:Fallback xmlns="">
      <p:transition spd="slow" advClick="0" advTm="25000">
        <p:fade/>
        <p:sndAc>
          <p:stSnd>
            <p:snd r:embed="rId5" name="Lisboa menina e moç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data:image/jpg;base64,/9j/4AAQSkZJRgABAQAAAQABAAD/2wBDAAkGBwgHBgkIBwgKCgkLDRYPDQwMDRsUFRAWIB0iIiAdHx8kKDQsJCYxJx8fLT0tMTU3Ojo6Iys/RD84QzQ5Ojf/2wBDAQoKCg0MDRoPDxo3JR8lNzc3Nzc3Nzc3Nzc3Nzc3Nzc3Nzc3Nzc3Nzc3Nzc3Nzc3Nzc3Nzc3Nzc3Nzc3Nzc3Nzf/wAARCACoAN0DASIAAhEBAxEB/8QAHAABAAICAwEAAAAAAAAAAAAAAAcIAQYCBAUD/8QAShAAAQMDAQQGBgcFBQUJAAAAAQACAwQFEQYHEiExE0FRYXGRCBQiU4GSFSMyobGywSRSdMLRFjZCYnMzN3LS8RclNDVDRVRj8P/EABoBAQACAwEAAAAAAAAAAAAAAAADBAEFBgL/xAAjEQEAAwABBAICAwAAAAAAAAAAAQIDEQQFEjEhQRNRImFx/9oADAMBAAIRAxEAPwDWqOCzspx6zDPJK6EZG7I0iTclzxAwBvdFjGeGc9i7FVQ6cYJ4WOrnPa4hkwa5wPPBwBjH2eXaexWN3e8+abvefNBXN9PpsCeJra1wdgxzdG8lvtN4DI/d3ufXjOBlYdBp0MIENZwcckNkJdgPxxLRgZ3OrOM+Ksbjx80x4+aCtdxoLTT+oSUYlkY9+9MHEudu77eBaBw9ku5kHy48ZIbI87wgrmNO7ljWHI9gEgZBz7WW54dTuPEKy273nzTd8fNBWOOK3fWxOgnLRJiKZzHglm7zcAOGXAd4BPiOFwgofVWtoYqnpWSHjIx2XsIHE8MZznh+Ks/u95803e8+aCp/QS+5k+Qp0EvuZPkKthu95803e8+aCp/QS+5k+Qp0EvuZPkKthu95803e8+aCp/QS+5k+Qp0EvuZPkKtfjx8ymPHzKCqHQS+5k+Qp0EvuZPkKtfjx80x4+aCqHQS+5k+Qp0EvuZPkKtfgdp80wO0+aCqHQS+5k+Qp0EvuZPkKtfgdp80wO/zKCqHQS+5k+Qp0EvuZPkKthu95803e8+aCp/QS+5k+Qp0EvuZPkKthu95803e8+aCp/QS+5k+Ur1qWjtjmQif1kSuawOw1wDTk7xyRjs4cgM8cqzW73nzTd7z5oK0VFJa45GRsZIWNqD0hAe8lgJAAdu47Dnx7s+fcIIjLH6lDL0YjAdlhzvcc5Vp93vPmm73nzQZREQEREBERBgnCwXgHB59i+NwdMyhqX0zd6dsTjGMc3YOPvVNrncLlUV80txqal1WXHpTI9wcHZ4g9nXwQXQz3FYLscTwVKW3CtYAWVdQPCV39Vh9dVy/7SrncP80jj+qC6jZ43P3GyNLv3Q4Z8l9AchUrtk1bFXwPtz5hWB4MRhJ397qxjvVzaAzuoac1YAqDE0ygdTsDP3oPv1LjvALyNR36CxUXTzjekcd2KIHBe7+neosu+o7pdpCaioc2LqhiO60eXE/FR31ii70vQ6dRHMfEJlNXTB26aiIO7C8ZX1DweRyFX3dHHgOPcF7lg1NX2WRojkMtMPtQSHIx/l7D9yjjeJn0uadnvWvNLcymdcXODMlxAC12r1hboLLHcWOLzKCI4BgPLusHsx1lRxe9R3G8yONRMWQk+zBGcNA7+3xKktrFYVOn7frtP6iEyCspnO3W1ERd+6HjK+wPxVfsDOQMFexaNS3S0vb0FQ6SEcTDKd5pHdniPgo43j7XNOz3iP4W5TWFleTp69QXuhbVU/suHsyRk5LHdh/qvVyexWInn001qzSZrb3DKIiMCIiAiIgIiICIiAiIgLy6rTtkrKk1NXaKCec85ZadjnHxJHFeohQV09IGy2603a1SW2ihpTUQyGUQsDQ4hwwcDhniursEs9vu2qar6SpoqkU9KZI2St3mhxcBnB4Hgvd9JUfttid2xTD72ry/RzONY1o7aB352oJ7pLJa6OXpqS2UUEn78VOxjvMBehyQckdyQQ3re5m46hqMOJipz0MY6uHM+a8BfWqcXVMzickyuJPb7RXyWvtMzb5dnhnGedax+hEReUzKwiLIJ4IiDZdAXN1vvscGcQ1X1bh1b3+E/p8VLrRwUFWTIvVvI5ipjx8wU6t5K1hPw5zu9IjWLR9w5BERTtSIiICIiAiIgIiICIiAiIUEE+kt/wCJsP8AwTfixeJ6PD93XFQ3963yfc9i9/0lm8bC7/WH5Vrfo+/38P8ABS/ixBZZYPJByWUEHalonW++1tM77IlL2f8AC7iP/wB3LzFJW0exmpphdIGkywNxKGjO8zt+HH4FRqqOtfGzreh3jbGJ+4ERFGuCIiAshYQkYzlZHu6KozW6koxu7zIXdM89gaOH34Uyt5LUtn9hdbbe6rqW/tNUM7pHFjOoeJ5lbcFcyr41cr3HeNtvj1HwyiIpVAREQEREBERAREQEREBYyMZ6kccBV/1Ftvvcd1qYbRR0MVLFI5jDMxz3uAOMniAM45IPR9JX7Nh8ZuHyrWfR9I/t4eI40UuO/ixanrDWF21fVRVF3kj+paWxRxM3WMB54HHnw5ldLTt8rtO3aG52uRrKmLIBc3eBBGCCOsILnArKrjTbdNTNmYZqO1yRg+0wQvaSO475x5FWAslwZdrPRXKJjmMq4GTNa48WhzQ7B80Hbe0OYQ7BBGCMc1EmstMvs1S6ppWE0EjsjHHoj2Hu7CpdIyF8amniqYXQzxtfG8Yc1wyCF4vSLRws9L1Vunv5R6QGsLb9U6LqLa59VbGOnpOZjAy+IfqFqOCRkBUrUms8S6rDfPevlSeWERZwezhhYTMchkf9Fu2hNLOq3sudwjIp2HMMbh/tD+8R2dnas6P0Y+pdFXXZhZADvR07hxk7C7sHcpJYwMaGtAAAwAByVjLL7lo+4dwjj8WU/wCy5MGFyWAsqy0QiIgIiICIiAiIgIiICZQrRdZbULDpS4fR9SKmqrGgGSKnaPqweIySQM9wQby4ZCi2+bE7FdLrPXRV1XSNneXvhjDS0OJycE8hnqXx/wC3nTh/9uunyx/8yw3bxp5zsG23Rozz3Yz/ADIPrBsJ0wwfX1lylPdKxv8AKvo/YXpQj2Ki5tP+uw/yrddK6ptWq6H1yz1PSNad2SNzd18Z7HDqXQ1nryyaP6JlzklfUTN3o4IGbzi3t4kABBq0GwvTEU4fJVXKVg/9MytAPiQ3Kk6lgipaaKnp2COKJgYxjeTQBgBRfDt20052JaK5xDtMbD+Dl2nbbtJBmR9IOPYKYZ/MgkxYUU1G3fTjDiGhucvfuRt/Fy9+z7UNOXSx1l16eWmjog01EU0ftt3jhuACd7J4cCg3bd8VquotE0F0c+emHqtW45L2D2Xn/MP1C1hu3PTAkc19Ncw0Hg7oWcfhvLJ25aVyf2e6Y7egb/zLE1i3tJlrfK3lSeJecdGXsV3qvqwxz6fe+rx49vdzW76c0VRWotnqcVVWOIc8ey09w/UrV37c9LgZbS3Rx7OhYP5l6uktqtg1PdWWynjq6Wplz0IqGNDX4GcAtJ446ivFcq1Wtu4bbV8ZniP6b6GjOVnC1bWOu7Jo8xNu0sxnmaXRwQx7ziBwzzAAz2la9Ftt0i9uXm4RnsdTZ/AlSKKSgMLKjc7atHgcJq093qp/qunNt00wx2I6W6SDtETB+L0EqIvA0hq216ut76y0yPLY3bkkcjd18Z7xk8+pe+EBERAREQEREBERBg8lB+03ZTerzqmpu1jEE0VXh8jJZgxzHgAHn1cM+anFYwgqNqnQWoNKUkdVd6VjKeR24JI5WvAdjODjlyK1firKekG0HQbT1iui/BygfRFugu+q7bbqtu9DVS9E7uyCAfgcH4IPY2S6ldpvWFK+WTco6sinqc8g1x4OPgcHwypV2u7N7nqq4QXazTROmjhET6aV27nBJBa7l18jjkoCulDPbLjVUFUC2emldE8d7ThWj2T6jGo9G0k0r96rpR6vUZPEuaOB+IwfNBA142W6ss9tmuFZQxmCEF0nRTNe5re3A6lpJHFXI1kM6SvQ7aGb8hVN0G62/ZbrC4UcVXT2kiKUBzOklYwkHiDgnK3WxbG7uNMXWOvqIae5VTWCCHf3mNDXBx3iOs4xw5KarMP+6aL+Hj/KF3cIKxO2M6zyf2OmwOWKpi0/UGn7rp2s9UvFFLTTEZbvDg8drSOBCubhaltM0jHq/TktI0NFbDmWkkPU8D7Pg7l5IKsWe21N3uVNbqEMdU1DwyMPeGgk95UubOtk9+tmp6K6XnoKeCjkErWMlD3SOGcAY4AdeSofIqLfXEHfgqaeTjxw6N7T+IIVrNmuqmat0xT1ry0Vkf1VU0f4ZB147COPxPYg1HbDs6uuqbhS3SyGJ80cPQyQSP3SQCSC0nh1ngoV1TpS7aUnhp7zFHFLOzpGNZK15xnHHB4K3dxrqe3UNRW1krY6enjMkjz1NAyVUPWN/qNTairLrUF2Jn4iYf8ABGPst8v1QebbLfWXSsjo7fTyVFRIcMijblxW5x7H9avYHfRkbQep1QwH8VJmwbSH0XaH36uhxVV7R6uHDiyHqPdvc/DClgBBH+yDRVdo+1Vn0o9hq6yRrnMidvBjWggDPIniSpBREBERAREQEREBERAREQRl6QX9wh310X4OUJbL/wDeDYf4tv6qa/SE/uIz+Oi/K9Qtsr/3h2L+KH4FBuHpBadFBf6e9wR4iuDN2XHIStA4/FuPIrrbBNRfReqH2qZ+ILkzdaDy6VvFvmMjyUy7TNOf2m0fW0UbA+qY3pqb/UbxA+IyPiqo0081FVxTwOdHUQSB7Hci1wOR94QW/wBZHGkL0eyhm/IVTgK2NReotQ7MKu6QuGKi1yueB/hfuEOHwOVU4ILq2b/yqi/h4/yhd1dK0DFrox/9Ef5Qu6gLBGVlEEBbetF+qVY1PQR/U1BDK1oH2X8g/wCPI9/itW2Q6u/stqeNtTJu2+uIhqMng3j7L/gefcSrM3e2012ttTb62PpKeojMb29oP69aqLrDT1Vpe/1Vrq+JidmOTGBIw/ZcPEfflBK237WGBHpmglHHElcWn4sZ/MfgtC2W6Qfq7UscUzSbfTYlq39o6m+LiMeGVqg9YuFW1v1k9TM4NaMlznk4AHf1K1uzXSkektMwUbgDWS/W1bx1yEcvAcv+qDaY2NjYGMaGtaMNaBgAdgXNEQEREBERAREQEREBERARYK6Vfdrdbdz6RuFLSb59np5ms3vDJCCPvSE/uIz+Oi/K9QtstyNoVhx/8ofgVKe3rUtprNMQWyiuNNU1T6pshjhla8ta1ruJxnHMc1EWz+4U1q1naK+tf0dPDUNMj/3Ryz96C4Bzjgqs7YtOHT+tap0bAKWuJqYccvaPtD4Oz8CFZCLU1hlDBHera4u+yBVx5PwytJ27WAXfSAuULd6e2u6YFvHMRwH+XA/AoI82ZanMOkNT6encTvUM1TS8evcw9o+GD8CouX2p6maklMlPIY37pYS3sIwR5Er4oLr2sYttID1Qs/KF211baQ6gpiOuFh+4LtICIsOKARlQn6ScEDaeyVAjb05fLGX9ZbgHHmpdrL1bKGYQ1tyo6aU8mTTsY4+AJyoP9IDUNru0lqpLZXQVbqcyPlMEge1ucADI4Z4FBrGxOnjqNottErA8RtlkGRycI3YPwKtM0YA7lVLZDdaOz67oaq41EdPTFskbpZDhrC5hAyeoZxxVkxq7TZe2Nt/tZe7G631yPJ+9B7aLg14cA5pyCuQcEGUREBERAREQEREBERBh3LgqtbYaO6s19cpK6KZzJXh1M7BLTFgBu6f07QVaZcHMa4+0wOxxGRnCClIoK1xAFHUHuETv6LmbZcWN3jQVQA6zA7+iurjs/FMd5QUmbSVW9u+rTZ7OjP8ARWk2Z26tGzyiodQRve6SJ7TFNxIicTutPwPLwW6FgzndG92rPUgqDrrS1VpS/wBRQ1Ebug3i6mmI9mWPPA5+4jtXS0zY6vUV5prZQRGSWZ4BI5Mb1uJ6gArg11vo7hF0VfSQ1Mf7k0YePvXC32m321rm26hpqVruYgiDM+OAg7MEbYYmRt+yxoaPAcl9URAXF3YuSIKga1td5pdT3Bl3hqH1Tp3uMjmFwkBPBwPWMYXlMtNyeBuUFW4f5YHn9FdJzQ4jeaDjlnqWQEFL3WO7sBL7XXADr9Xf/RfJlurnSiNtHUb54BvQuyfhhXVx3lMINF01QXa3bNrZSXH1j1mNrPWmNJMjYTJlzRjjkMOOHHmBxws6NbVC4N6KUPiMbjUujdmPJazc7t/O/wCA+C3nGOrgmEAcllEQEREBERAREQEREBERAREQEREBERAREQEREBERAREQEREBERAREQEREH//2Q=="/>
          <p:cNvSpPr>
            <a:spLocks noChangeAspect="1" noChangeArrowheads="1"/>
          </p:cNvSpPr>
          <p:nvPr/>
        </p:nvSpPr>
        <p:spPr bwMode="auto">
          <a:xfrm>
            <a:off x="155575" y="-585788"/>
            <a:ext cx="1619250" cy="1228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2050" name="Picture 2" descr="\\192.168.10.8\RedaccaoBC\Material grafico\Publicidade diversa\Apresentaçoes\CityMarketing\Video City Marketing\Imagens\Paris.tif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76672" y="-1806307"/>
            <a:ext cx="6858000" cy="104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9"/>
          <p:cNvSpPr/>
          <p:nvPr/>
        </p:nvSpPr>
        <p:spPr>
          <a:xfrm>
            <a:off x="3635896" y="404664"/>
            <a:ext cx="5148063" cy="14819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6"/>
          <p:cNvSpPr/>
          <p:nvPr/>
        </p:nvSpPr>
        <p:spPr>
          <a:xfrm>
            <a:off x="3779912" y="560873"/>
            <a:ext cx="500404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1" dirty="0">
                <a:solidFill>
                  <a:srgbClr val="C3B600"/>
                </a:solidFill>
                <a:latin typeface="Monoxil" pitchFamily="49" charset="0"/>
              </a:rPr>
              <a:t>Paris – </a:t>
            </a:r>
            <a:r>
              <a:rPr lang="pt-PT" sz="1400" b="1" dirty="0" err="1">
                <a:solidFill>
                  <a:srgbClr val="C3B600"/>
                </a:solidFill>
                <a:latin typeface="Monoxil" pitchFamily="49" charset="0"/>
              </a:rPr>
              <a:t>Edith</a:t>
            </a:r>
            <a:r>
              <a:rPr lang="pt-PT" sz="1400" b="1" dirty="0">
                <a:solidFill>
                  <a:srgbClr val="C3B600"/>
                </a:solidFill>
                <a:latin typeface="Monoxil" pitchFamily="49" charset="0"/>
              </a:rPr>
              <a:t> </a:t>
            </a:r>
            <a:r>
              <a:rPr lang="pt-PT" sz="1400" b="1" dirty="0" err="1" smtClean="0">
                <a:solidFill>
                  <a:srgbClr val="C3B600"/>
                </a:solidFill>
                <a:latin typeface="Monoxil" pitchFamily="49" charset="0"/>
              </a:rPr>
              <a:t>Piaf</a:t>
            </a:r>
            <a:endParaRPr lang="pt-PT" sz="1400" b="1" dirty="0" smtClean="0">
              <a:solidFill>
                <a:srgbClr val="C3B600"/>
              </a:solidFill>
              <a:latin typeface="Monoxil" pitchFamily="49" charset="0"/>
            </a:endParaRPr>
          </a:p>
          <a:p>
            <a:endParaRPr lang="pt-PT" sz="1400" dirty="0">
              <a:solidFill>
                <a:srgbClr val="C3B600"/>
              </a:solidFill>
              <a:latin typeface="Monoxil" pitchFamily="49" charset="0"/>
            </a:endParaRPr>
          </a:p>
          <a:p>
            <a:r>
              <a:rPr lang="fr-FR" sz="1400" b="1" dirty="0">
                <a:solidFill>
                  <a:schemeClr val="bg1"/>
                </a:solidFill>
                <a:latin typeface="Monoxil" pitchFamily="49" charset="0"/>
              </a:rPr>
              <a:t>(…) Paris, je m'ennuie de toi, mon vieux.</a:t>
            </a:r>
          </a:p>
          <a:p>
            <a:r>
              <a:rPr lang="fr-FR" sz="1400" b="1" dirty="0">
                <a:solidFill>
                  <a:schemeClr val="bg1"/>
                </a:solidFill>
                <a:latin typeface="Monoxil" pitchFamily="49" charset="0"/>
              </a:rPr>
              <a:t>On se retrouvera tous les deux,</a:t>
            </a:r>
          </a:p>
          <a:p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Mon </a:t>
            </a:r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grand</a:t>
            </a: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 Paris. (…)</a:t>
            </a:r>
            <a:endParaRPr lang="pt-PT" sz="1400" b="1" dirty="0">
              <a:solidFill>
                <a:schemeClr val="bg1"/>
              </a:solidFill>
              <a:latin typeface="Monoxil" pitchFamily="49" charset="0"/>
              <a:cs typeface="BrowalliaUPC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10.8\RedaccaoBC\Material grafico\Publicidade diversa\Apresentaçoes\CityMarketing\Video City Marketing\Imagens\Londres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19516"/>
            <a:ext cx="10044608" cy="687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9"/>
          <p:cNvSpPr/>
          <p:nvPr/>
        </p:nvSpPr>
        <p:spPr>
          <a:xfrm>
            <a:off x="395537" y="404664"/>
            <a:ext cx="3888432" cy="25202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6"/>
          <p:cNvSpPr/>
          <p:nvPr/>
        </p:nvSpPr>
        <p:spPr>
          <a:xfrm>
            <a:off x="539552" y="534159"/>
            <a:ext cx="35332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1" dirty="0">
                <a:solidFill>
                  <a:srgbClr val="C3B600"/>
                </a:solidFill>
                <a:latin typeface="Monoxil" pitchFamily="49" charset="0"/>
              </a:rPr>
              <a:t>London </a:t>
            </a:r>
            <a:r>
              <a:rPr lang="pt-PT" sz="1400" b="1" dirty="0" err="1">
                <a:solidFill>
                  <a:srgbClr val="C3B600"/>
                </a:solidFill>
                <a:latin typeface="Monoxil" pitchFamily="49" charset="0"/>
              </a:rPr>
              <a:t>Calling</a:t>
            </a:r>
            <a:r>
              <a:rPr lang="pt-PT" sz="1400" b="1" dirty="0">
                <a:solidFill>
                  <a:srgbClr val="C3B600"/>
                </a:solidFill>
                <a:latin typeface="Monoxil" pitchFamily="49" charset="0"/>
              </a:rPr>
              <a:t> – </a:t>
            </a:r>
            <a:r>
              <a:rPr lang="pt-PT" sz="1400" b="1" dirty="0" err="1">
                <a:solidFill>
                  <a:srgbClr val="C3B600"/>
                </a:solidFill>
                <a:latin typeface="Monoxil" pitchFamily="49" charset="0"/>
              </a:rPr>
              <a:t>The</a:t>
            </a:r>
            <a:r>
              <a:rPr lang="pt-PT" sz="1400" b="1" dirty="0">
                <a:solidFill>
                  <a:srgbClr val="C3B600"/>
                </a:solidFill>
                <a:latin typeface="Monoxil" pitchFamily="49" charset="0"/>
              </a:rPr>
              <a:t> </a:t>
            </a:r>
            <a:r>
              <a:rPr lang="pt-PT" sz="1400" b="1" dirty="0" err="1" smtClean="0">
                <a:solidFill>
                  <a:srgbClr val="C3B600"/>
                </a:solidFill>
                <a:latin typeface="Monoxil" pitchFamily="49" charset="0"/>
              </a:rPr>
              <a:t>Clash</a:t>
            </a:r>
            <a:endParaRPr lang="pt-PT" sz="1400" b="1" dirty="0" smtClean="0">
              <a:solidFill>
                <a:srgbClr val="C3B600"/>
              </a:solidFill>
              <a:latin typeface="Monoxil" pitchFamily="49" charset="0"/>
            </a:endParaRPr>
          </a:p>
          <a:p>
            <a:endParaRPr lang="pt-PT" sz="1400" dirty="0">
              <a:solidFill>
                <a:srgbClr val="C3B600"/>
              </a:solidFill>
              <a:latin typeface="Monoxil" pitchFamily="49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Monoxil" pitchFamily="49" charset="0"/>
              </a:rPr>
              <a:t>London calling to the </a:t>
            </a:r>
            <a:r>
              <a:rPr lang="en-US" sz="1400" b="1" dirty="0" smtClean="0">
                <a:solidFill>
                  <a:schemeClr val="bg1"/>
                </a:solidFill>
                <a:latin typeface="Monoxil" pitchFamily="49" charset="0"/>
              </a:rPr>
              <a:t>faraway</a:t>
            </a:r>
          </a:p>
          <a:p>
            <a:r>
              <a:rPr lang="pt-PT" sz="1400" b="1" dirty="0" err="1" smtClean="0">
                <a:solidFill>
                  <a:schemeClr val="bg1"/>
                </a:solidFill>
                <a:latin typeface="Monoxil" pitchFamily="49" charset="0"/>
              </a:rPr>
              <a:t>towns</a:t>
            </a:r>
            <a:endParaRPr lang="pt-PT" sz="1400" b="1" dirty="0" smtClean="0">
              <a:solidFill>
                <a:schemeClr val="bg1"/>
              </a:solidFill>
              <a:latin typeface="Monoxil" pitchFamily="49" charset="0"/>
            </a:endParaRPr>
          </a:p>
          <a:p>
            <a:r>
              <a:rPr lang="en-US" sz="1400" b="1" dirty="0" smtClean="0">
                <a:solidFill>
                  <a:schemeClr val="bg1"/>
                </a:solidFill>
                <a:latin typeface="Monoxil" pitchFamily="49" charset="0"/>
              </a:rPr>
              <a:t>Now </a:t>
            </a:r>
            <a:r>
              <a:rPr lang="en-US" sz="1400" b="1" dirty="0">
                <a:solidFill>
                  <a:schemeClr val="bg1"/>
                </a:solidFill>
                <a:latin typeface="Monoxil" pitchFamily="49" charset="0"/>
              </a:rPr>
              <a:t>that war is declared-and</a:t>
            </a:r>
          </a:p>
          <a:p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battle</a:t>
            </a: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 comes </a:t>
            </a:r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down</a:t>
            </a:r>
            <a:endParaRPr lang="pt-PT" sz="1400" b="1" dirty="0">
              <a:solidFill>
                <a:schemeClr val="bg1"/>
              </a:solidFill>
              <a:latin typeface="Monoxil" pitchFamily="49" charset="0"/>
            </a:endParaRPr>
          </a:p>
          <a:p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London </a:t>
            </a:r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calling</a:t>
            </a: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 to </a:t>
            </a:r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the</a:t>
            </a:r>
            <a:endParaRPr lang="pt-PT" sz="1400" b="1" dirty="0">
              <a:solidFill>
                <a:schemeClr val="bg1"/>
              </a:solidFill>
              <a:latin typeface="Monoxil" pitchFamily="49" charset="0"/>
            </a:endParaRPr>
          </a:p>
          <a:p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underworld</a:t>
            </a:r>
            <a:endParaRPr lang="pt-PT" sz="1400" b="1" dirty="0">
              <a:solidFill>
                <a:schemeClr val="bg1"/>
              </a:solidFill>
              <a:latin typeface="Monoxil" pitchFamily="49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Monoxil" pitchFamily="49" charset="0"/>
              </a:rPr>
              <a:t>Come out of the cupboard, all</a:t>
            </a:r>
          </a:p>
          <a:p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you</a:t>
            </a: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 </a:t>
            </a:r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boys</a:t>
            </a: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 </a:t>
            </a:r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and</a:t>
            </a: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 </a:t>
            </a:r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girls</a:t>
            </a: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 (…)</a:t>
            </a:r>
            <a:endParaRPr lang="pt-PT" sz="1400" b="1" dirty="0">
              <a:solidFill>
                <a:schemeClr val="bg1"/>
              </a:solidFill>
              <a:latin typeface="Monoxil" pitchFamily="49" charset="0"/>
              <a:cs typeface="BrowalliaUPC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10.8\RedaccaoBC\Material grafico\Publicidade diversa\Apresentaçoes\CityMarketing\Video City Marketing\Imagens\dreamstime_249187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9652" y="-1119897"/>
            <a:ext cx="6914453" cy="91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9"/>
          <p:cNvSpPr/>
          <p:nvPr/>
        </p:nvSpPr>
        <p:spPr>
          <a:xfrm>
            <a:off x="395536" y="5085184"/>
            <a:ext cx="4171341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6"/>
          <p:cNvSpPr/>
          <p:nvPr/>
        </p:nvSpPr>
        <p:spPr>
          <a:xfrm>
            <a:off x="539551" y="5229200"/>
            <a:ext cx="40273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3B600"/>
                </a:solidFill>
                <a:latin typeface="Monoxil" pitchFamily="49" charset="0"/>
              </a:rPr>
              <a:t>New York New York – Frank </a:t>
            </a:r>
            <a:r>
              <a:rPr lang="en-US" sz="1400" b="1" dirty="0" smtClean="0">
                <a:solidFill>
                  <a:srgbClr val="C3B600"/>
                </a:solidFill>
                <a:latin typeface="Monoxil" pitchFamily="49" charset="0"/>
              </a:rPr>
              <a:t>Sinatra</a:t>
            </a:r>
          </a:p>
          <a:p>
            <a:endParaRPr lang="en-US" sz="1400" dirty="0">
              <a:solidFill>
                <a:srgbClr val="C3B600"/>
              </a:solidFill>
              <a:latin typeface="Monoxil" pitchFamily="49" charset="0"/>
            </a:endParaRPr>
          </a:p>
          <a:p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(…) New York, New York</a:t>
            </a:r>
          </a:p>
          <a:p>
            <a:r>
              <a:rPr lang="en-US" sz="1400" b="1" dirty="0">
                <a:solidFill>
                  <a:schemeClr val="bg1"/>
                </a:solidFill>
                <a:latin typeface="Monoxil" pitchFamily="49" charset="0"/>
              </a:rPr>
              <a:t>I want to wake up in the city</a:t>
            </a:r>
          </a:p>
          <a:p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That</a:t>
            </a: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 </a:t>
            </a:r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never</a:t>
            </a: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 </a:t>
            </a:r>
            <a:r>
              <a:rPr lang="pt-PT" sz="1400" b="1" dirty="0" err="1">
                <a:solidFill>
                  <a:schemeClr val="bg1"/>
                </a:solidFill>
                <a:latin typeface="Monoxil" pitchFamily="49" charset="0"/>
              </a:rPr>
              <a:t>sleeps</a:t>
            </a:r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 (…)</a:t>
            </a:r>
            <a:endParaRPr lang="pt-PT" sz="1400" b="1" dirty="0">
              <a:solidFill>
                <a:schemeClr val="bg1"/>
              </a:solidFill>
              <a:latin typeface="Monoxil" pitchFamily="49" charset="0"/>
              <a:cs typeface="BrowalliaUPC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10.8\RedaccaoBC\Material grafico\Publicidade diversa\Apresentaçoes\CityMarketing\Video City Marketing\Imagens\Brasil.tif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9"/>
          <p:cNvSpPr/>
          <p:nvPr/>
        </p:nvSpPr>
        <p:spPr>
          <a:xfrm>
            <a:off x="4525268" y="404664"/>
            <a:ext cx="4171341" cy="16561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tângulo 6"/>
          <p:cNvSpPr/>
          <p:nvPr/>
        </p:nvSpPr>
        <p:spPr>
          <a:xfrm>
            <a:off x="4669283" y="548680"/>
            <a:ext cx="40273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1" dirty="0">
                <a:solidFill>
                  <a:srgbClr val="C3B600"/>
                </a:solidFill>
                <a:latin typeface="Monoxil" pitchFamily="49" charset="0"/>
              </a:rPr>
              <a:t>O Nome da Cidade – Caetano </a:t>
            </a:r>
            <a:r>
              <a:rPr lang="pt-PT" sz="1400" b="1" dirty="0" smtClean="0">
                <a:solidFill>
                  <a:srgbClr val="C3B600"/>
                </a:solidFill>
                <a:latin typeface="Monoxil" pitchFamily="49" charset="0"/>
              </a:rPr>
              <a:t>Veloso</a:t>
            </a:r>
          </a:p>
          <a:p>
            <a:endParaRPr lang="pt-PT" sz="1400" dirty="0">
              <a:solidFill>
                <a:srgbClr val="C3B600"/>
              </a:solidFill>
              <a:latin typeface="Monoxil" pitchFamily="49" charset="0"/>
            </a:endParaRPr>
          </a:p>
          <a:p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Cheguei ao nome da cidade</a:t>
            </a:r>
          </a:p>
          <a:p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Não à cidade mesma, espessa</a:t>
            </a:r>
          </a:p>
          <a:p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Rio que não é rio: imagens</a:t>
            </a:r>
          </a:p>
          <a:p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Essa cidade me atravessa </a:t>
            </a:r>
            <a:r>
              <a:rPr lang="pt-PT" sz="1400" b="1" dirty="0" smtClean="0">
                <a:solidFill>
                  <a:schemeClr val="bg1"/>
                </a:solidFill>
                <a:latin typeface="Monoxil" pitchFamily="49" charset="0"/>
              </a:rPr>
              <a:t>(…)</a:t>
            </a:r>
            <a:endParaRPr lang="pt-PT" sz="1400" b="1" dirty="0">
              <a:solidFill>
                <a:schemeClr val="bg1"/>
              </a:solidFill>
              <a:latin typeface="Monoxil" pitchFamily="49" charset="0"/>
              <a:cs typeface="BrowalliaUPC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0.8\RedaccaoBC\Material grafico\Publicidade diversa\Apresentaçoes\CityMarketing\Video City Marketing\Imagens\Rio de Janei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9"/>
          <p:cNvSpPr/>
          <p:nvPr/>
        </p:nvSpPr>
        <p:spPr>
          <a:xfrm>
            <a:off x="395536" y="5085184"/>
            <a:ext cx="5184576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6"/>
          <p:cNvSpPr/>
          <p:nvPr/>
        </p:nvSpPr>
        <p:spPr>
          <a:xfrm>
            <a:off x="539552" y="5229200"/>
            <a:ext cx="489654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1" dirty="0">
                <a:solidFill>
                  <a:srgbClr val="C3B600"/>
                </a:solidFill>
                <a:latin typeface="Monoxil" pitchFamily="49" charset="0"/>
              </a:rPr>
              <a:t>Garota de Ipanema – Tom </a:t>
            </a:r>
            <a:r>
              <a:rPr lang="pt-PT" sz="1400" b="1" dirty="0" smtClean="0">
                <a:solidFill>
                  <a:srgbClr val="C3B600"/>
                </a:solidFill>
                <a:latin typeface="Monoxil" pitchFamily="49" charset="0"/>
              </a:rPr>
              <a:t>Jobim</a:t>
            </a:r>
          </a:p>
          <a:p>
            <a:endParaRPr lang="pt-PT" sz="1400" dirty="0">
              <a:solidFill>
                <a:schemeClr val="bg1"/>
              </a:solidFill>
              <a:latin typeface="Monoxil" pitchFamily="49" charset="0"/>
            </a:endParaRPr>
          </a:p>
          <a:p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Moça do corpo dourado do sol de Ipanema,</a:t>
            </a:r>
          </a:p>
          <a:p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O seu balançado é mais que um poema,</a:t>
            </a:r>
          </a:p>
          <a:p>
            <a:r>
              <a:rPr lang="pt-PT" sz="1400" b="1" dirty="0">
                <a:solidFill>
                  <a:schemeClr val="bg1"/>
                </a:solidFill>
                <a:latin typeface="Monoxil" pitchFamily="49" charset="0"/>
              </a:rPr>
              <a:t>É a coisa mais linda que eu já vi passar.</a:t>
            </a:r>
            <a:endParaRPr lang="pt-PT" sz="1400" b="1" dirty="0">
              <a:solidFill>
                <a:schemeClr val="bg1"/>
              </a:solidFill>
              <a:latin typeface="Monoxil" pitchFamily="49" charset="0"/>
              <a:cs typeface="Browall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616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9"/>
          <p:cNvSpPr/>
          <p:nvPr/>
        </p:nvSpPr>
        <p:spPr>
          <a:xfrm>
            <a:off x="0" y="-744"/>
            <a:ext cx="9144000" cy="68587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tângulo 6"/>
          <p:cNvSpPr/>
          <p:nvPr/>
        </p:nvSpPr>
        <p:spPr>
          <a:xfrm>
            <a:off x="496" y="2241446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800" b="1" dirty="0" smtClean="0">
                <a:solidFill>
                  <a:srgbClr val="C3B600"/>
                </a:solidFill>
                <a:latin typeface="Monoxil" pitchFamily="49" charset="0"/>
                <a:cs typeface="BrowalliaUPC" pitchFamily="34" charset="-34"/>
              </a:rPr>
              <a:t>Cada cidade</a:t>
            </a:r>
          </a:p>
          <a:p>
            <a:pPr algn="ctr"/>
            <a:r>
              <a:rPr lang="pt-PT" sz="4800" b="1" dirty="0" smtClean="0">
                <a:solidFill>
                  <a:srgbClr val="C3B600"/>
                </a:solidFill>
                <a:latin typeface="Monoxil" pitchFamily="49" charset="0"/>
                <a:cs typeface="BrowalliaUPC" pitchFamily="34" charset="-34"/>
              </a:rPr>
              <a:t>é uma marca</a:t>
            </a:r>
          </a:p>
          <a:p>
            <a:pPr algn="ctr"/>
            <a:r>
              <a:rPr lang="pt-PT" sz="3500" b="1" dirty="0" smtClean="0">
                <a:solidFill>
                  <a:srgbClr val="C3B600"/>
                </a:solidFill>
                <a:latin typeface="Monoxil" pitchFamily="49" charset="0"/>
                <a:cs typeface="BrowalliaUPC" pitchFamily="34" charset="-34"/>
              </a:rPr>
              <a:t>para ser ouvida</a:t>
            </a:r>
            <a:endParaRPr lang="pt-PT" sz="3500" b="1" dirty="0">
              <a:solidFill>
                <a:srgbClr val="C3B600"/>
              </a:solidFill>
              <a:latin typeface="Monoxil" pitchFamily="49" charset="0"/>
              <a:cs typeface="Browall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616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9"/>
          <p:cNvSpPr/>
          <p:nvPr/>
        </p:nvSpPr>
        <p:spPr>
          <a:xfrm>
            <a:off x="0" y="-744"/>
            <a:ext cx="9144000" cy="68587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6"/>
          <p:cNvSpPr/>
          <p:nvPr/>
        </p:nvSpPr>
        <p:spPr>
          <a:xfrm>
            <a:off x="1619672" y="2420660"/>
            <a:ext cx="648072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pt-PT" sz="2000" b="1" dirty="0">
                <a:solidFill>
                  <a:srgbClr val="C3B600"/>
                </a:solidFill>
                <a:latin typeface="Monoxil" pitchFamily="49" charset="0"/>
              </a:rPr>
              <a:t>E cada Cidade é uma marca que deve </a:t>
            </a:r>
            <a:r>
              <a:rPr lang="pt-PT" sz="2000" b="1" dirty="0" smtClean="0">
                <a:solidFill>
                  <a:srgbClr val="C3B600"/>
                </a:solidFill>
                <a:latin typeface="Monoxil" pitchFamily="49" charset="0"/>
              </a:rPr>
              <a:t>ser</a:t>
            </a:r>
            <a:endParaRPr lang="pt-PT" sz="2000" b="1" dirty="0">
              <a:solidFill>
                <a:srgbClr val="C3B600"/>
              </a:solidFill>
              <a:latin typeface="Monoxil" pitchFamily="49" charset="0"/>
            </a:endParaRPr>
          </a:p>
          <a:p>
            <a:pPr>
              <a:spcBef>
                <a:spcPts val="1800"/>
              </a:spcBef>
            </a:pPr>
            <a:r>
              <a:rPr lang="pt-PT" sz="2000" b="1" dirty="0">
                <a:solidFill>
                  <a:srgbClr val="C3B600"/>
                </a:solidFill>
                <a:latin typeface="Monoxil" pitchFamily="49" charset="0"/>
              </a:rPr>
              <a:t>estruturada, experienciada e</a:t>
            </a:r>
          </a:p>
          <a:p>
            <a:pPr>
              <a:spcBef>
                <a:spcPts val="1800"/>
              </a:spcBef>
            </a:pPr>
            <a:r>
              <a:rPr lang="pt-PT" sz="2000" b="1" dirty="0">
                <a:solidFill>
                  <a:srgbClr val="C3B600"/>
                </a:solidFill>
                <a:latin typeface="Monoxil" pitchFamily="49" charset="0"/>
              </a:rPr>
              <a:t>potenciada como elemento aglutinador</a:t>
            </a:r>
          </a:p>
          <a:p>
            <a:pPr>
              <a:spcBef>
                <a:spcPts val="1800"/>
              </a:spcBef>
            </a:pPr>
            <a:r>
              <a:rPr lang="pt-PT" sz="2000" b="1" dirty="0">
                <a:solidFill>
                  <a:srgbClr val="C3B600"/>
                </a:solidFill>
                <a:latin typeface="Monoxil" pitchFamily="49" charset="0"/>
              </a:rPr>
              <a:t>de uma cultura, de uma forma de estar.</a:t>
            </a:r>
            <a:endParaRPr lang="pt-PT" sz="2000" b="1" dirty="0">
              <a:solidFill>
                <a:srgbClr val="C3B600"/>
              </a:solidFill>
              <a:latin typeface="Monoxil" pitchFamily="49" charset="0"/>
              <a:cs typeface="Browall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616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202</Words>
  <Application>Microsoft Office PowerPoint</Application>
  <PresentationFormat>Apresentação no Ecrã (4:3)</PresentationFormat>
  <Paragraphs>42</Paragraphs>
  <Slides>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Daniela Teixeira</dc:creator>
  <cp:lastModifiedBy>Jose Pinto</cp:lastModifiedBy>
  <cp:revision>69</cp:revision>
  <dcterms:created xsi:type="dcterms:W3CDTF">2010-10-14T10:33:43Z</dcterms:created>
  <dcterms:modified xsi:type="dcterms:W3CDTF">2010-12-14T17:32:13Z</dcterms:modified>
</cp:coreProperties>
</file>