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4" r:id="rId4"/>
    <p:sldId id="265" r:id="rId5"/>
    <p:sldId id="258" r:id="rId6"/>
    <p:sldId id="276" r:id="rId7"/>
    <p:sldId id="267" r:id="rId8"/>
    <p:sldId id="278" r:id="rId9"/>
    <p:sldId id="260" r:id="rId10"/>
    <p:sldId id="262" r:id="rId11"/>
    <p:sldId id="268" r:id="rId12"/>
    <p:sldId id="259" r:id="rId13"/>
    <p:sldId id="269" r:id="rId14"/>
    <p:sldId id="277" r:id="rId15"/>
    <p:sldId id="280" r:id="rId16"/>
    <p:sldId id="270" r:id="rId17"/>
    <p:sldId id="271" r:id="rId18"/>
    <p:sldId id="272" r:id="rId19"/>
    <p:sldId id="275" r:id="rId20"/>
    <p:sldId id="274" r:id="rId21"/>
    <p:sldId id="266" r:id="rId22"/>
    <p:sldId id="263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33" autoAdjust="0"/>
  </p:normalViewPr>
  <p:slideViewPr>
    <p:cSldViewPr>
      <p:cViewPr>
        <p:scale>
          <a:sx n="75" d="100"/>
          <a:sy n="75" d="100"/>
        </p:scale>
        <p:origin x="-184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765E1-21A4-40FC-9AE3-D93C9B7D9568}" type="datetimeFigureOut">
              <a:rPr lang="pt-PT" smtClean="0"/>
              <a:pPr/>
              <a:t>14-12-2010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9BDF5-A242-4973-8607-0219489570A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24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9BDF5-A242-4973-8607-0219489570AA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tripleman.com/index.php?showimage=3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hared1.ultrawhb.com/~transpor/congresso6/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2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ared1.ultrawhb.com/~transpor/5encontro/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gina_inic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39752" y="4077072"/>
            <a:ext cx="464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APRESENTAÇÃO DO LIVRO        </a:t>
            </a:r>
            <a:r>
              <a:rPr lang="pt-PT" sz="16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pt-PT" sz="26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15 Dezembro | 11:30h</a:t>
            </a:r>
            <a:endParaRPr lang="pt-PT" sz="2600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7744" y="4509120"/>
            <a:ext cx="46306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900" dirty="0" smtClean="0">
                <a:solidFill>
                  <a:srgbClr val="C3B600"/>
                </a:solidFill>
                <a:latin typeface="BrowalliaUPC" pitchFamily="34" charset="-34"/>
                <a:cs typeface="BrowalliaUPC" pitchFamily="34" charset="-34"/>
              </a:rPr>
              <a:t>HOTEL SOFITEL LISBON LIBERDADE</a:t>
            </a:r>
            <a:endParaRPr lang="pt-PT" sz="2900" dirty="0">
              <a:solidFill>
                <a:srgbClr val="C3B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92152" y="4973106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Autores</a:t>
            </a:r>
            <a:endParaRPr lang="pt-PT" sz="20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07904" y="5042620"/>
            <a:ext cx="326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António Azevedo/Duarte Magalhães/Joaquim Pereira</a:t>
            </a:r>
            <a:endParaRPr lang="pt-PT" sz="14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0" name="Retângulo 9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" name="Picture 3" descr="C:\Users\VaioS\AppData\Local\Temp\Rar$DI15.432\logo_VE_branco_F.t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2438" y="6561964"/>
              <a:ext cx="1585380" cy="1874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30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4.static.flickr.com/3176/2715051241_a0764df29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7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9" name="Retângulo 9"/>
          <p:cNvSpPr/>
          <p:nvPr/>
        </p:nvSpPr>
        <p:spPr>
          <a:xfrm>
            <a:off x="0" y="5500389"/>
            <a:ext cx="9144000" cy="13576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251520" y="5581689"/>
            <a:ext cx="8679008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</a:t>
            </a:r>
            <a:r>
              <a:rPr lang="pt-PT" sz="2000" dirty="0">
                <a:latin typeface="DIN-Regular" pitchFamily="50" charset="0"/>
                <a:cs typeface="BrowalliaUPC" pitchFamily="34" charset="-34"/>
              </a:rPr>
              <a:t> 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“Construir </a:t>
            </a:r>
            <a:r>
              <a:rPr lang="pt-PT" sz="2000" dirty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uma marca é o ponto de partida natural para o marketing territorial, pois isso força um lugar a determinar os conteúdos essenciais do marketing” (Rainisto, 2003).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tnsj.pt/home/media/image/jpg/São%20João%20-%20Lugares%20Altos,%20Olhares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9144032" cy="5643602"/>
          </a:xfrm>
          <a:prstGeom prst="rect">
            <a:avLst/>
          </a:prstGeom>
          <a:noFill/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7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9" name="Retângulo 9"/>
          <p:cNvSpPr/>
          <p:nvPr/>
        </p:nvSpPr>
        <p:spPr>
          <a:xfrm>
            <a:off x="0" y="5931277"/>
            <a:ext cx="9144000" cy="926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251520" y="5961474"/>
            <a:ext cx="8679008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...”A </a:t>
            </a:r>
            <a:r>
              <a:rPr lang="pt-PT" sz="2000" dirty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maneira de se conseguir uma boa reputação reside no esforço em se ser aquilo que se deseja parecer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”...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ity Marketi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9"/>
            <a:ext cx="568863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9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11" name="Retângulo 9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251520" y="5653697"/>
            <a:ext cx="8679008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...”queremos com este livro acreditar que poderemos aumentar o nível de conhecimento e participação de todos os Cidadãos neste domínio e daí esta obra ser para eles também dirigida”...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6194322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'Nottingham Artists' by Joe Bux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9144000" cy="5097296"/>
          </a:xfrm>
          <a:prstGeom prst="rect">
            <a:avLst/>
          </a:prstGeom>
          <a:noFill/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7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0" y="5489560"/>
            <a:ext cx="9144000" cy="1368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251520" y="5581689"/>
            <a:ext cx="8679008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...”Não </a:t>
            </a:r>
            <a:r>
              <a:rPr lang="pt-PT" sz="2000" dirty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fará qualquer sentido avançar para a implementação de algo para o qual não dispomos dos recursos e das competências que nos são exigidas para uma boa 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execução”...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[Norte+052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4"/>
            <a:ext cx="9144001" cy="6858000"/>
          </a:xfrm>
          <a:prstGeom prst="rect">
            <a:avLst/>
          </a:prstGeom>
          <a:noFill/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7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9" name="Retângulo 9"/>
          <p:cNvSpPr/>
          <p:nvPr/>
        </p:nvSpPr>
        <p:spPr>
          <a:xfrm>
            <a:off x="0" y="5302030"/>
            <a:ext cx="9144000" cy="155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179512" y="5417929"/>
            <a:ext cx="8751016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...”No </a:t>
            </a:r>
            <a:r>
              <a:rPr lang="pt-PT" sz="2000" dirty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terceiro milénio, a competição pela riqueza ocorre à escala global, principalmente como resultado da globalização, da emergência de uma economia do conhecimento e em particular da evolução das tecnologias de comunicação e da 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informação”...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uarteMagalhes\Desktop\City Marketing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8"/>
          <a:stretch/>
        </p:blipFill>
        <p:spPr bwMode="auto">
          <a:xfrm>
            <a:off x="-36512" y="1246840"/>
            <a:ext cx="2736304" cy="56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11432"/>
            <a:ext cx="9217024" cy="1349551"/>
          </a:xfrm>
          <a:prstGeom prst="rect">
            <a:avLst/>
          </a:prstGeom>
        </p:spPr>
      </p:pic>
      <p:pic>
        <p:nvPicPr>
          <p:cNvPr id="25612" name="Picture 12" descr="http://images.free-extras.com/pics/b/black_and_white_city-15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222420"/>
            <a:ext cx="6480720" cy="6666237"/>
          </a:xfrm>
          <a:prstGeom prst="rect">
            <a:avLst/>
          </a:prstGeom>
          <a:noFill/>
        </p:spPr>
      </p:pic>
      <p:pic>
        <p:nvPicPr>
          <p:cNvPr id="9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3198912" y="6237312"/>
            <a:ext cx="5654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Para mais informações </a:t>
            </a:r>
            <a:r>
              <a:rPr lang="pt-PT" u="sng" dirty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info@citymarketingplace.com</a:t>
            </a:r>
          </a:p>
        </p:txBody>
      </p:sp>
    </p:spTree>
    <p:extLst>
      <p:ext uri="{BB962C8B-B14F-4D97-AF65-F5344CB8AC3E}">
        <p14:creationId xmlns:p14="http://schemas.microsoft.com/office/powerpoint/2010/main" val="2977925803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ark Cit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1"/>
            <a:ext cx="9144000" cy="6096000"/>
          </a:xfrm>
          <a:prstGeom prst="rect">
            <a:avLst/>
          </a:prstGeom>
          <a:noFill/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7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9" name="Retângulo 9"/>
          <p:cNvSpPr/>
          <p:nvPr/>
        </p:nvSpPr>
        <p:spPr>
          <a:xfrm>
            <a:off x="0" y="5489560"/>
            <a:ext cx="9144000" cy="1368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251520" y="5581689"/>
            <a:ext cx="8679008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...”É </a:t>
            </a:r>
            <a:r>
              <a:rPr lang="pt-PT" sz="2000" dirty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inquestionável a importância que as cidades assumem no funcionamento das economias e na vida das pessoas: vivemos nelas, e nelas procuramos a resposta para as nossas necessidades e 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desejos”...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jerusalemshots.com/b/Jer/Old-City-Black-Adn-Whit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829"/>
            <a:ext cx="9144000" cy="60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7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9" name="Retângulo 9"/>
          <p:cNvSpPr/>
          <p:nvPr/>
        </p:nvSpPr>
        <p:spPr>
          <a:xfrm>
            <a:off x="0" y="5931277"/>
            <a:ext cx="9144000" cy="926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251520" y="6033482"/>
            <a:ext cx="8679008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...”Tal </a:t>
            </a:r>
            <a:r>
              <a:rPr lang="pt-PT" sz="2000" dirty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como expresso por Philip Kotler ”quando um destino não é uma marca é uma commodity, igual a qualquer outro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”...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ity in black || PanasonicLX3 | 1/160s | f2.8 | ISO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0956"/>
            <a:ext cx="9144000" cy="6108192"/>
          </a:xfrm>
          <a:prstGeom prst="rect">
            <a:avLst/>
          </a:prstGeom>
          <a:noFill/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7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9" name="Retângulo 9"/>
          <p:cNvSpPr/>
          <p:nvPr/>
        </p:nvSpPr>
        <p:spPr>
          <a:xfrm>
            <a:off x="0" y="5038144"/>
            <a:ext cx="9144000" cy="18198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251520" y="5110152"/>
            <a:ext cx="8679008" cy="16312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...”City </a:t>
            </a:r>
            <a:r>
              <a:rPr lang="pt-PT" sz="2000" dirty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Marketing é um tema verdadeiramente oportuno num momento particularmente difícil na economia global. Pensar no Marketing das Cidades é reflectir sobre o futuro: Planeamento, Humanização, Sustentabilidade, sem idealismos exacerbados, mas com a certeza de que a natureza terá de ter um papel preponderante nas cidades de 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futuro”...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designyoutrust.com/wp-content/uploads7/2397288491_89ea088d10_b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6032"/>
            <a:ext cx="6919091" cy="55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9"/>
          <p:cNvSpPr/>
          <p:nvPr/>
        </p:nvSpPr>
        <p:spPr>
          <a:xfrm>
            <a:off x="4788024" y="1346032"/>
            <a:ext cx="4468686" cy="55119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3" name="Grupo 2"/>
          <p:cNvGrpSpPr/>
          <p:nvPr/>
        </p:nvGrpSpPr>
        <p:grpSpPr>
          <a:xfrm>
            <a:off x="-36512" y="-19472"/>
            <a:ext cx="9293222" cy="6877472"/>
            <a:chOff x="-113726" y="0"/>
            <a:chExt cx="9293222" cy="6877472"/>
          </a:xfrm>
        </p:grpSpPr>
        <p:pic>
          <p:nvPicPr>
            <p:cNvPr id="4" name="Imagem 3" descr="cabecalh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3726" y="0"/>
              <a:ext cx="9293222" cy="1365504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4854826" y="1322673"/>
              <a:ext cx="3998488" cy="55547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dirty="0" smtClean="0">
                  <a:solidFill>
                    <a:srgbClr val="C3B600"/>
                  </a:solidFill>
                  <a:latin typeface="DIN-Regular" pitchFamily="50" charset="0"/>
                  <a:cs typeface="BrowalliaUPC" pitchFamily="34" charset="-34"/>
                </a:rPr>
                <a:t>“...Tal </a:t>
              </a:r>
              <a:r>
                <a:rPr lang="pt-PT" sz="2000" dirty="0">
                  <a:solidFill>
                    <a:srgbClr val="C3B600"/>
                  </a:solidFill>
                  <a:latin typeface="DIN-Regular" pitchFamily="50" charset="0"/>
                  <a:cs typeface="BrowalliaUPC" pitchFamily="34" charset="-34"/>
                </a:rPr>
                <a:t>como uma empresa, também as cidades e as regiões têm as suas vantagens comparativas, que devem ser descobertas e trabalhadas de modo a tornarem-se favoráveis à retenção de oportunidades de desenvolvimento</a:t>
              </a:r>
              <a:r>
                <a:rPr lang="pt-PT" sz="2000" dirty="0" smtClean="0">
                  <a:solidFill>
                    <a:srgbClr val="C3B600"/>
                  </a:solidFill>
                  <a:latin typeface="DIN-Regular" pitchFamily="50" charset="0"/>
                  <a:cs typeface="BrowalliaUPC" pitchFamily="34" charset="-34"/>
                </a:rPr>
                <a:t>...”</a:t>
              </a:r>
              <a:endParaRPr lang="pt-PT" sz="2000" dirty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endParaRPr>
            </a:p>
          </p:txBody>
        </p:sp>
      </p:grpSp>
      <p:pic>
        <p:nvPicPr>
          <p:cNvPr id="8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g;base64,/9j/4AAQSkZJRgABAQAAAQABAAD/2wBDAAkGBwgHBgkIBwgKCgkLDRYPDQwMDRsUFRAWIB0iIiAdHx8kKDQsJCYxJx8fLT0tMTU3Ojo6Iys/RD84QzQ5Ojf/2wBDAQoKCg0MDRoPDxo3JR8lNzc3Nzc3Nzc3Nzc3Nzc3Nzc3Nzc3Nzc3Nzc3Nzc3Nzc3Nzc3Nzc3Nzc3Nzc3Nzc3Nzf/wAARCACoAN0DASIAAhEBAxEB/8QAHAABAAICAwEAAAAAAAAAAAAAAAcIAQYCBAUD/8QAShAAAQMDAQQGBgcFBQUJAAAAAQACAwQFEQYHEiExE0FRYXGRCBQiU4GSFSMyobGywSRSdMLRFjZCYnMzN3LS8RclNDVDRVRj8P/EABoBAQACAwEAAAAAAAAAAAAAAAADBAEFBgL/xAAjEQEAAwABBAICAwAAAAAAAAAAAQIDEQQFEjEhQRNRImFx/9oADAMBAAIRAxEAPwDWqOCzspx6zDPJK6EZG7I0iTclzxAwBvdFjGeGc9i7FVQ6cYJ4WOrnPa4hkwa5wPPBwBjH2eXaexWN3e8+abvefNBXN9PpsCeJra1wdgxzdG8lvtN4DI/d3ufXjOBlYdBp0MIENZwcckNkJdgPxxLRgZ3OrOM+Ksbjx80x4+aCtdxoLTT+oSUYlkY9+9MHEudu77eBaBw9ku5kHy48ZIbI87wgrmNO7ljWHI9gEgZBz7WW54dTuPEKy273nzTd8fNBWOOK3fWxOgnLRJiKZzHglm7zcAOGXAd4BPiOFwgofVWtoYqnpWSHjIx2XsIHE8MZznh+Ks/u95803e8+aCp/QS+5k+Qp0EvuZPkKthu95803e8+aCp/QS+5k+Qp0EvuZPkKthu95803e8+aCp/QS+5k+Qp0EvuZPkKtfjx8ymPHzKCqHQS+5k+Qp0EvuZPkKtfjx80x4+aCqHQS+5k+Qp0EvuZPkKtfgdp80wO0+aCqHQS+5k+Qp0EvuZPkKtfgdp80wO/zKCqHQS+5k+Qp0EvuZPkKthu95803e8+aCp/QS+5k+Qp0EvuZPkKthu95803e8+aCp/QS+5k+Ur1qWjtjmQif1kSuawOw1wDTk7xyRjs4cgM8cqzW73nzTd7z5oK0VFJa45GRsZIWNqD0hAe8lgJAAdu47Dnx7s+fcIIjLH6lDL0YjAdlhzvcc5Vp93vPmm73nzQZREQEREBERBgnCwXgHB59i+NwdMyhqX0zd6dsTjGMc3YOPvVNrncLlUV80txqal1WXHpTI9wcHZ4g9nXwQXQz3FYLscTwVKW3CtYAWVdQPCV39Vh9dVy/7SrncP80jj+qC6jZ43P3GyNLv3Q4Z8l9AchUrtk1bFXwPtz5hWB4MRhJ397qxjvVzaAzuoac1YAqDE0ygdTsDP3oPv1LjvALyNR36CxUXTzjekcd2KIHBe7+neosu+o7pdpCaioc2LqhiO60eXE/FR31ii70vQ6dRHMfEJlNXTB26aiIO7C8ZX1DweRyFX3dHHgOPcF7lg1NX2WRojkMtMPtQSHIx/l7D9yjjeJn0uadnvWvNLcymdcXODMlxAC12r1hboLLHcWOLzKCI4BgPLusHsx1lRxe9R3G8yONRMWQk+zBGcNA7+3xKktrFYVOn7frtP6iEyCspnO3W1ERd+6HjK+wPxVfsDOQMFexaNS3S0vb0FQ6SEcTDKd5pHdniPgo43j7XNOz3iP4W5TWFleTp69QXuhbVU/suHsyRk5LHdh/qvVyexWInn001qzSZrb3DKIiMCIiAiIgIiICIiAiIgLy6rTtkrKk1NXaKCec85ZadjnHxJHFeohQV09IGy2603a1SW2ihpTUQyGUQsDQ4hwwcDhniursEs9vu2qar6SpoqkU9KZI2St3mhxcBnB4Hgvd9JUfttid2xTD72ry/RzONY1o7aB352oJ7pLJa6OXpqS2UUEn78VOxjvMBehyQckdyQQ3re5m46hqMOJipz0MY6uHM+a8BfWqcXVMzickyuJPb7RXyWvtMzb5dnhnGedax+hEReUzKwiLIJ4IiDZdAXN1vvscGcQ1X1bh1b3+E/p8VLrRwUFWTIvVvI5ipjx8wU6t5K1hPw5zu9IjWLR9w5BERTtSIiICIiAiIgIiICIiAiIUEE+kt/wCJsP8AwTfixeJ6PD93XFQ3963yfc9i9/0lm8bC7/WH5Vrfo+/38P8ABS/ixBZZYPJByWUEHalonW++1tM77IlL2f8AC7iP/wB3LzFJW0exmpphdIGkywNxKGjO8zt+HH4FRqqOtfGzreh3jbGJ+4ERFGuCIiAshYQkYzlZHu6KozW6koxu7zIXdM89gaOH34Uyt5LUtn9hdbbe6rqW/tNUM7pHFjOoeJ5lbcFcyr41cr3HeNtvj1HwyiIpVAREQEREBERAREQEREBYyMZ6kccBV/1Ftvvcd1qYbRR0MVLFI5jDMxz3uAOMniAM45IPR9JX7Nh8ZuHyrWfR9I/t4eI40UuO/ixanrDWF21fVRVF3kj+paWxRxM3WMB54HHnw5ldLTt8rtO3aG52uRrKmLIBc3eBBGCCOsILnArKrjTbdNTNmYZqO1yRg+0wQvaSO475x5FWAslwZdrPRXKJjmMq4GTNa48WhzQ7B80Hbe0OYQ7BBGCMc1EmstMvs1S6ppWE0EjsjHHoj2Hu7CpdIyF8amniqYXQzxtfG8Yc1wyCF4vSLRws9L1Vunv5R6QGsLb9U6LqLa59VbGOnpOZjAy+IfqFqOCRkBUrUms8S6rDfPevlSeWERZwezhhYTMchkf9Fu2hNLOq3sudwjIp2HMMbh/tD+8R2dnas6P0Y+pdFXXZhZADvR07hxk7C7sHcpJYwMaGtAAAwAByVjLL7lo+4dwjj8WU/wCy5MGFyWAsqy0QiIgIiICIiAiIgIiICZQrRdZbULDpS4fR9SKmqrGgGSKnaPqweIySQM9wQby4ZCi2+bE7FdLrPXRV1XSNneXvhjDS0OJycE8hnqXx/wC3nTh/9uunyx/8yw3bxp5zsG23Rozz3Yz/ADIPrBsJ0wwfX1lylPdKxv8AKvo/YXpQj2Ki5tP+uw/yrddK6ptWq6H1yz1PSNad2SNzd18Z7HDqXQ1nryyaP6JlzklfUTN3o4IGbzi3t4kABBq0GwvTEU4fJVXKVg/9MytAPiQ3Kk6lgipaaKnp2COKJgYxjeTQBgBRfDt20052JaK5xDtMbD+Dl2nbbtJBmR9IOPYKYZ/MgkxYUU1G3fTjDiGhucvfuRt/Fy9+z7UNOXSx1l16eWmjog01EU0ftt3jhuACd7J4cCg3bd8VquotE0F0c+emHqtW45L2D2Xn/MP1C1hu3PTAkc19Ncw0Hg7oWcfhvLJ25aVyf2e6Y7egb/zLE1i3tJlrfK3lSeJecdGXsV3qvqwxz6fe+rx49vdzW76c0VRWotnqcVVWOIc8ey09w/UrV37c9LgZbS3Rx7OhYP5l6uktqtg1PdWWynjq6Wplz0IqGNDX4GcAtJ446ivFcq1Wtu4bbV8ZniP6b6GjOVnC1bWOu7Jo8xNu0sxnmaXRwQx7ziBwzzAAz2la9Ftt0i9uXm4RnsdTZ/AlSKKSgMLKjc7atHgcJq093qp/qunNt00wx2I6W6SDtETB+L0EqIvA0hq216ut76y0yPLY3bkkcjd18Z7xk8+pe+EBERAREQEREBERBg8lB+03ZTerzqmpu1jEE0VXh8jJZgxzHgAHn1cM+anFYwgqNqnQWoNKUkdVd6VjKeR24JI5WvAdjODjlyK1firKekG0HQbT1iui/BygfRFugu+q7bbqtu9DVS9E7uyCAfgcH4IPY2S6ldpvWFK+WTco6sinqc8g1x4OPgcHwypV2u7N7nqq4QXazTROmjhET6aV27nBJBa7l18jjkoCulDPbLjVUFUC2emldE8d7ThWj2T6jGo9G0k0r96rpR6vUZPEuaOB+IwfNBA142W6ss9tmuFZQxmCEF0nRTNe5re3A6lpJHFXI1kM6SvQ7aGb8hVN0G62/ZbrC4UcVXT2kiKUBzOklYwkHiDgnK3WxbG7uNMXWOvqIae5VTWCCHf3mNDXBx3iOs4xw5KarMP+6aL+Hj/KF3cIKxO2M6zyf2OmwOWKpi0/UGn7rp2s9UvFFLTTEZbvDg8drSOBCubhaltM0jHq/TktI0NFbDmWkkPU8D7Pg7l5IKsWe21N3uVNbqEMdU1DwyMPeGgk95UubOtk9+tmp6K6XnoKeCjkErWMlD3SOGcAY4AdeSofIqLfXEHfgqaeTjxw6N7T+IIVrNmuqmat0xT1ry0Vkf1VU0f4ZB147COPxPYg1HbDs6uuqbhS3SyGJ80cPQyQSP3SQCSC0nh1ngoV1TpS7aUnhp7zFHFLOzpGNZK15xnHHB4K3dxrqe3UNRW1krY6enjMkjz1NAyVUPWN/qNTairLrUF2Jn4iYf8ABGPst8v1QebbLfWXSsjo7fTyVFRIcMijblxW5x7H9avYHfRkbQep1QwH8VJmwbSH0XaH36uhxVV7R6uHDiyHqPdvc/DClgBBH+yDRVdo+1Vn0o9hq6yRrnMidvBjWggDPIniSpBREBERAREQEREBERAREQRl6QX9wh310X4OUJbL/wDeDYf4tv6qa/SE/uIz+Oi/K9Qtsr/3h2L+KH4FBuHpBadFBf6e9wR4iuDN2XHIStA4/FuPIrrbBNRfReqH2qZ+ILkzdaDy6VvFvmMjyUy7TNOf2m0fW0UbA+qY3pqb/UbxA+IyPiqo0081FVxTwOdHUQSB7Hci1wOR94QW/wBZHGkL0eyhm/IVTgK2NReotQ7MKu6QuGKi1yueB/hfuEOHwOVU4ILq2b/yqi/h4/yhd1dK0DFrox/9Ef5Qu6gLBGVlEEBbetF+qVY1PQR/U1BDK1oH2X8g/wCPI9/itW2Q6u/stqeNtTJu2+uIhqMng3j7L/gefcSrM3e2012ttTb62PpKeojMb29oP69aqLrDT1Vpe/1Vrq+JidmOTGBIw/ZcPEfflBK237WGBHpmglHHElcWn4sZ/MfgtC2W6Qfq7UscUzSbfTYlq39o6m+LiMeGVqg9YuFW1v1k9TM4NaMlznk4AHf1K1uzXSkektMwUbgDWS/W1bx1yEcvAcv+qDaY2NjYGMaGtaMNaBgAdgXNEQEREBERAREQEREBERARYK6Vfdrdbdz6RuFLSb59np5ms3vDJCCPvSE/uIz+Oi/K9QtstyNoVhx/8ofgVKe3rUtprNMQWyiuNNU1T6pshjhla8ta1ruJxnHMc1EWz+4U1q1naK+tf0dPDUNMj/3Ryz96C4Bzjgqs7YtOHT+tap0bAKWuJqYccvaPtD4Oz8CFZCLU1hlDBHera4u+yBVx5PwytJ27WAXfSAuULd6e2u6YFvHMRwH+XA/AoI82ZanMOkNT6encTvUM1TS8evcw9o+GD8CouX2p6maklMlPIY37pYS3sIwR5Er4oLr2sYttID1Qs/KF211baQ6gpiOuFh+4LtICIsOKARlQn6ScEDaeyVAjb05fLGX9ZbgHHmpdrL1bKGYQ1tyo6aU8mTTsY4+AJyoP9IDUNru0lqpLZXQVbqcyPlMEge1ucADI4Z4FBrGxOnjqNottErA8RtlkGRycI3YPwKtM0YA7lVLZDdaOz67oaq41EdPTFskbpZDhrC5hAyeoZxxVkxq7TZe2Nt/tZe7G631yPJ+9B7aLg14cA5pyCuQcEGUREBERAREQEREBERBh3LgqtbYaO6s19cpK6KZzJXh1M7BLTFgBu6f07QVaZcHMa4+0wOxxGRnCClIoK1xAFHUHuETv6LmbZcWN3jQVQA6zA7+iurjs/FMd5QUmbSVW9u+rTZ7OjP8ARWk2Z26tGzyiodQRve6SJ7TFNxIicTutPwPLwW6FgzndG92rPUgqDrrS1VpS/wBRQ1Ebug3i6mmI9mWPPA5+4jtXS0zY6vUV5prZQRGSWZ4BI5Mb1uJ6gArg11vo7hF0VfSQ1Mf7k0YePvXC32m321rm26hpqVruYgiDM+OAg7MEbYYmRt+yxoaPAcl9URAXF3YuSIKga1td5pdT3Bl3hqH1Tp3uMjmFwkBPBwPWMYXlMtNyeBuUFW4f5YHn9FdJzQ4jeaDjlnqWQEFL3WO7sBL7XXADr9Xf/RfJlurnSiNtHUb54BvQuyfhhXVx3lMINF01QXa3bNrZSXH1j1mNrPWmNJMjYTJlzRjjkMOOHHmBxws6NbVC4N6KUPiMbjUujdmPJazc7t/O/wCA+C3nGOrgmEAcll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585788"/>
            <a:ext cx="1619250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5" name="Grupo 4"/>
          <p:cNvGrpSpPr/>
          <p:nvPr/>
        </p:nvGrpSpPr>
        <p:grpSpPr>
          <a:xfrm>
            <a:off x="3419872" y="4964176"/>
            <a:ext cx="2448272" cy="1833704"/>
            <a:chOff x="3419872" y="1700808"/>
            <a:chExt cx="2448272" cy="1833704"/>
          </a:xfrm>
        </p:grpSpPr>
        <p:pic>
          <p:nvPicPr>
            <p:cNvPr id="7174" name="Picture 6" descr="http://www.designworkplan.com/wp-content/citymarketing-n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91880" y="1844824"/>
              <a:ext cx="2228729" cy="1689688"/>
            </a:xfrm>
            <a:prstGeom prst="rect">
              <a:avLst/>
            </a:prstGeom>
            <a:noFill/>
          </p:spPr>
        </p:pic>
        <p:sp>
          <p:nvSpPr>
            <p:cNvPr id="3" name="Retângulo 2"/>
            <p:cNvSpPr/>
            <p:nvPr/>
          </p:nvSpPr>
          <p:spPr>
            <a:xfrm>
              <a:off x="3419872" y="1700808"/>
              <a:ext cx="244827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028" name="Picture 4" descr="http://www.amilcartavares.com/wp-content/uploads/2010/07/Log%C3%B3tipo-Marca-Cabo-Ver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31973"/>
            <a:ext cx="2678786" cy="18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designworkplan.com/wp-content/citymarke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268760"/>
            <a:ext cx="2214562" cy="2832580"/>
          </a:xfrm>
          <a:prstGeom prst="rect">
            <a:avLst/>
          </a:prstGeom>
          <a:noFill/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4149080"/>
            <a:ext cx="9144000" cy="6155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17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...”Cada Cidade é uma marca que deve ser estruturada, experienciada e potenciada como elemento aglutinador de uma cultura, de uma  forma de estar...de uma história partilhada”...</a:t>
            </a:r>
            <a:endParaRPr lang="pt-PT" sz="17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084168" y="606535"/>
            <a:ext cx="2880320" cy="2948926"/>
            <a:chOff x="6084168" y="606535"/>
            <a:chExt cx="2880320" cy="2948926"/>
          </a:xfrm>
        </p:grpSpPr>
        <p:pic>
          <p:nvPicPr>
            <p:cNvPr id="8" name="Picture 2" descr="Verschillende logos van steden in Europ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84168" y="1556792"/>
              <a:ext cx="2855240" cy="1998669"/>
            </a:xfrm>
            <a:prstGeom prst="rect">
              <a:avLst/>
            </a:prstGeom>
            <a:noFill/>
          </p:spPr>
        </p:pic>
        <p:pic>
          <p:nvPicPr>
            <p:cNvPr id="12" name="Picture 3" descr="C:\Users\VaioS\AppData\Local\Temp\Rar$DI15.432\logo_VE_branco_F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45148" y="606535"/>
              <a:ext cx="1585380" cy="187409"/>
            </a:xfrm>
            <a:prstGeom prst="rect">
              <a:avLst/>
            </a:prstGeom>
            <a:noFill/>
          </p:spPr>
        </p:pic>
        <p:sp>
          <p:nvSpPr>
            <p:cNvPr id="6" name="Retângulo 5"/>
            <p:cNvSpPr/>
            <p:nvPr/>
          </p:nvSpPr>
          <p:spPr>
            <a:xfrm>
              <a:off x="6084168" y="1556792"/>
              <a:ext cx="288032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040" name="Picture 16" descr="http://www.amilcartavares.com/wp-content/uploads/2010/07/Marca-CaboVerde-TAP-ALLGARV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62537"/>
            <a:ext cx="1374418" cy="16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4.bp.blogspot.com/_QF5Iws2wdoQ/Sp7g5QuaJSI/AAAAAAAAB1o/cHWP1BvABcU/s400/olym2016logo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90938" y="1484784"/>
            <a:ext cx="2921221" cy="25487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incess Street alley, Liverpool, HDR, black and whit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4" y="294564"/>
            <a:ext cx="9147644" cy="65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7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9" name="Retângulo 9"/>
          <p:cNvSpPr/>
          <p:nvPr/>
        </p:nvSpPr>
        <p:spPr>
          <a:xfrm>
            <a:off x="0" y="5489560"/>
            <a:ext cx="9144000" cy="1368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251520" y="5581689"/>
            <a:ext cx="8679008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...”Propomos </a:t>
            </a:r>
            <a:r>
              <a:rPr lang="pt-PT" sz="2000" dirty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a adopção da Gestão Estratégica e do Marketing de Cidades, em particular da marca de cidade, como factor aglutinador e mobilizador da competitividade e do desenvolvimento que se quer 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sustentável”...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DOC\Desktop\RUI_PAULA_DOC_72DPI_JPEG\RUI_PAULA_DOC_PAN_070710_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251520" y="5847655"/>
            <a:ext cx="8679008" cy="707886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“City Marketing – My Place in XXI” 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propõe repensar a cidadania e o modelo de governação... 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  <p:pic>
        <p:nvPicPr>
          <p:cNvPr id="9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1026" name="Picture 2" descr="C:\Users\VaioS\AppData\Local\Temp\Rar$DI00.782\CM_aviao_convite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7028"/>
            <a:ext cx="9144000" cy="5490972"/>
          </a:xfrm>
          <a:prstGeom prst="rect">
            <a:avLst/>
          </a:prstGeom>
          <a:noFill/>
        </p:spPr>
      </p:pic>
      <p:pic>
        <p:nvPicPr>
          <p:cNvPr id="8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9" name="Retângulo 9"/>
          <p:cNvSpPr/>
          <p:nvPr/>
        </p:nvSpPr>
        <p:spPr>
          <a:xfrm>
            <a:off x="0" y="4844072"/>
            <a:ext cx="9144000" cy="20139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323528" y="4966136"/>
            <a:ext cx="8607000" cy="16312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...”Para todos registamos, neste livro, novas tendências, novos caminhos que aglutinam o capital intelectual a inovação e criatividade local e global, para que em uníssono potenciem um novo modelo de gestão urbana que nos implique a todos a olhar para as cidades e lugares com outros olhos,... os olhos do século XXI”.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uarteMagalhes\Desktop\City Marketing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8"/>
          <a:stretch/>
        </p:blipFill>
        <p:spPr bwMode="auto">
          <a:xfrm>
            <a:off x="-36512" y="1246840"/>
            <a:ext cx="2736304" cy="56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11432"/>
            <a:ext cx="9217024" cy="1349551"/>
          </a:xfrm>
          <a:prstGeom prst="rect">
            <a:avLst/>
          </a:prstGeom>
        </p:spPr>
      </p:pic>
      <p:pic>
        <p:nvPicPr>
          <p:cNvPr id="25612" name="Picture 12" descr="http://images.free-extras.com/pics/b/black_and_white_city-15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222420"/>
            <a:ext cx="6480720" cy="6666237"/>
          </a:xfrm>
          <a:prstGeom prst="rect">
            <a:avLst/>
          </a:prstGeom>
          <a:noFill/>
        </p:spPr>
      </p:pic>
      <p:pic>
        <p:nvPicPr>
          <p:cNvPr id="9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2" name="Rectângulo 1"/>
          <p:cNvSpPr/>
          <p:nvPr/>
        </p:nvSpPr>
        <p:spPr>
          <a:xfrm>
            <a:off x="3198912" y="6237312"/>
            <a:ext cx="5654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Para mais informações </a:t>
            </a:r>
            <a:r>
              <a:rPr lang="pt-PT" u="sng" dirty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info@citymarketingplace.com</a:t>
            </a:r>
          </a:p>
        </p:txBody>
      </p:sp>
    </p:spTree>
    <p:extLst>
      <p:ext uri="{BB962C8B-B14F-4D97-AF65-F5344CB8AC3E}">
        <p14:creationId xmlns:p14="http://schemas.microsoft.com/office/powerpoint/2010/main" val="4266948092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nature.wallpaperme.com/2320-2/City+Night+Scenes+Wallpapers+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9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11" name="Retângulo 9"/>
          <p:cNvSpPr/>
          <p:nvPr/>
        </p:nvSpPr>
        <p:spPr>
          <a:xfrm>
            <a:off x="15800" y="5801999"/>
            <a:ext cx="9144000" cy="10916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/>
          <p:cNvSpPr/>
          <p:nvPr/>
        </p:nvSpPr>
        <p:spPr>
          <a:xfrm>
            <a:off x="171450" y="6021288"/>
            <a:ext cx="8759078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...”O Marketing de cidades visa acção  e obtenção de resultados, não maquilhagem ou decoração”...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g;base64,/9j/4AAQSkZJRgABAQAAAQABAAD/2wBDAAkGBwgHBgkIBwgKCgkLDRYPDQwMDRsUFRAWIB0iIiAdHx8kKDQsJCYxJx8fLT0tMTU3Ojo6Iys/RD84QzQ5Ojf/2wBDAQoKCg0MDRoPDxo3JR8lNzc3Nzc3Nzc3Nzc3Nzc3Nzc3Nzc3Nzc3Nzc3Nzc3Nzc3Nzc3Nzc3Nzc3Nzc3Nzc3Nzf/wAARCACoAN0DASIAAhEBAxEB/8QAHAABAAICAwEAAAAAAAAAAAAAAAcIAQYCBAUD/8QAShAAAQMDAQQGBgcFBQUJAAAAAQACAwQFEQYHEiExE0FRYXGRCBQiU4GSFSMyobGywSRSdMLRFjZCYnMzN3LS8RclNDVDRVRj8P/EABoBAQACAwEAAAAAAAAAAAAAAAADBAEFBgL/xAAjEQEAAwABBAICAwAAAAAAAAAAAQIDEQQFEjEhQRNRImFx/9oADAMBAAIRAxEAPwDWqOCzspx6zDPJK6EZG7I0iTclzxAwBvdFjGeGc9i7FVQ6cYJ4WOrnPa4hkwa5wPPBwBjH2eXaexWN3e8+abvefNBXN9PpsCeJra1wdgxzdG8lvtN4DI/d3ufXjOBlYdBp0MIENZwcckNkJdgPxxLRgZ3OrOM+Ksbjx80x4+aCtdxoLTT+oSUYlkY9+9MHEudu77eBaBw9ku5kHy48ZIbI87wgrmNO7ljWHI9gEgZBz7WW54dTuPEKy273nzTd8fNBWOOK3fWxOgnLRJiKZzHglm7zcAOGXAd4BPiOFwgofVWtoYqnpWSHjIx2XsIHE8MZznh+Ks/u95803e8+aCp/QS+5k+Qp0EvuZPkKthu95803e8+aCp/QS+5k+Qp0EvuZPkKthu95803e8+aCp/QS+5k+Qp0EvuZPkKtfjx8ymPHzKCqHQS+5k+Qp0EvuZPkKtfjx80x4+aCqHQS+5k+Qp0EvuZPkKtfgdp80wO0+aCqHQS+5k+Qp0EvuZPkKtfgdp80wO/zKCqHQS+5k+Qp0EvuZPkKthu95803e8+aCp/QS+5k+Qp0EvuZPkKthu95803e8+aCp/QS+5k+Ur1qWjtjmQif1kSuawOw1wDTk7xyRjs4cgM8cqzW73nzTd7z5oK0VFJa45GRsZIWNqD0hAe8lgJAAdu47Dnx7s+fcIIjLH6lDL0YjAdlhzvcc5Vp93vPmm73nzQZREQEREBERBgnCwXgHB59i+NwdMyhqX0zd6dsTjGMc3YOPvVNrncLlUV80txqal1WXHpTI9wcHZ4g9nXwQXQz3FYLscTwVKW3CtYAWVdQPCV39Vh9dVy/7SrncP80jj+qC6jZ43P3GyNLv3Q4Z8l9AchUrtk1bFXwPtz5hWB4MRhJ397qxjvVzaAzuoac1YAqDE0ygdTsDP3oPv1LjvALyNR36CxUXTzjekcd2KIHBe7+neosu+o7pdpCaioc2LqhiO60eXE/FR31ii70vQ6dRHMfEJlNXTB26aiIO7C8ZX1DweRyFX3dHHgOPcF7lg1NX2WRojkMtMPtQSHIx/l7D9yjjeJn0uadnvWvNLcymdcXODMlxAC12r1hboLLHcWOLzKCI4BgPLusHsx1lRxe9R3G8yONRMWQk+zBGcNA7+3xKktrFYVOn7frtP6iEyCspnO3W1ERd+6HjK+wPxVfsDOQMFexaNS3S0vb0FQ6SEcTDKd5pHdniPgo43j7XNOz3iP4W5TWFleTp69QXuhbVU/suHsyRk5LHdh/qvVyexWInn001qzSZrb3DKIiMCIiAiIgIiICIiAiIgLy6rTtkrKk1NXaKCec85ZadjnHxJHFeohQV09IGy2603a1SW2ihpTUQyGUQsDQ4hwwcDhniursEs9vu2qar6SpoqkU9KZI2St3mhxcBnB4Hgvd9JUfttid2xTD72ry/RzONY1o7aB352oJ7pLJa6OXpqS2UUEn78VOxjvMBehyQckdyQQ3re5m46hqMOJipz0MY6uHM+a8BfWqcXVMzickyuJPb7RXyWvtMzb5dnhnGedax+hEReUzKwiLIJ4IiDZdAXN1vvscGcQ1X1bh1b3+E/p8VLrRwUFWTIvVvI5ipjx8wU6t5K1hPw5zu9IjWLR9w5BERTtSIiICIiAiIgIiICIiAiIUEE+kt/wCJsP8AwTfixeJ6PD93XFQ3963yfc9i9/0lm8bC7/WH5Vrfo+/38P8ABS/ixBZZYPJByWUEHalonW++1tM77IlL2f8AC7iP/wB3LzFJW0exmpphdIGkywNxKGjO8zt+HH4FRqqOtfGzreh3jbGJ+4ERFGuCIiAshYQkYzlZHu6KozW6koxu7zIXdM89gaOH34Uyt5LUtn9hdbbe6rqW/tNUM7pHFjOoeJ5lbcFcyr41cr3HeNtvj1HwyiIpVAREQEREBERAREQEREBYyMZ6kccBV/1Ftvvcd1qYbRR0MVLFI5jDMxz3uAOMniAM45IPR9JX7Nh8ZuHyrWfR9I/t4eI40UuO/ixanrDWF21fVRVF3kj+paWxRxM3WMB54HHnw5ldLTt8rtO3aG52uRrKmLIBc3eBBGCCOsILnArKrjTbdNTNmYZqO1yRg+0wQvaSO475x5FWAslwZdrPRXKJjmMq4GTNa48WhzQ7B80Hbe0OYQ7BBGCMc1EmstMvs1S6ppWE0EjsjHHoj2Hu7CpdIyF8amniqYXQzxtfG8Yc1wyCF4vSLRws9L1Vunv5R6QGsLb9U6LqLa59VbGOnpOZjAy+IfqFqOCRkBUrUms8S6rDfPevlSeWERZwezhhYTMchkf9Fu2hNLOq3sudwjIp2HMMbh/tD+8R2dnas6P0Y+pdFXXZhZADvR07hxk7C7sHcpJYwMaGtAAAwAByVjLL7lo+4dwjj8WU/wCy5MGFyWAsqy0QiIgIiICIiAiIgIiICZQrRdZbULDpS4fR9SKmqrGgGSKnaPqweIySQM9wQby4ZCi2+bE7FdLrPXRV1XSNneXvhjDS0OJycE8hnqXx/wC3nTh/9uunyx/8yw3bxp5zsG23Rozz3Yz/ADIPrBsJ0wwfX1lylPdKxv8AKvo/YXpQj2Ki5tP+uw/yrddK6ptWq6H1yz1PSNad2SNzd18Z7HDqXQ1nryyaP6JlzklfUTN3o4IGbzi3t4kABBq0GwvTEU4fJVXKVg/9MytAPiQ3Kk6lgipaaKnp2COKJgYxjeTQBgBRfDt20052JaK5xDtMbD+Dl2nbbtJBmR9IOPYKYZ/MgkxYUU1G3fTjDiGhucvfuRt/Fy9+z7UNOXSx1l16eWmjog01EU0ftt3jhuACd7J4cCg3bd8VquotE0F0c+emHqtW45L2D2Xn/MP1C1hu3PTAkc19Ncw0Hg7oWcfhvLJ25aVyf2e6Y7egb/zLE1i3tJlrfK3lSeJecdGXsV3qvqwxz6fe+rx49vdzW76c0VRWotnqcVVWOIc8ey09w/UrV37c9LgZbS3Rx7OhYP5l6uktqtg1PdWWynjq6Wplz0IqGNDX4GcAtJ446ivFcq1Wtu4bbV8ZniP6b6GjOVnC1bWOu7Jo8xNu0sxnmaXRwQx7ziBwzzAAz2la9Ftt0i9uXm4RnsdTZ/AlSKKSgMLKjc7atHgcJq093qp/qunNt00wx2I6W6SDtETB+L0EqIvA0hq216ut76y0yPLY3bkkcjd18Z7xk8+pe+EBERAREQEREBERBg8lB+03ZTerzqmpu1jEE0VXh8jJZgxzHgAHn1cM+anFYwgqNqnQWoNKUkdVd6VjKeR24JI5WvAdjODjlyK1firKekG0HQbT1iui/BygfRFugu+q7bbqtu9DVS9E7uyCAfgcH4IPY2S6ldpvWFK+WTco6sinqc8g1x4OPgcHwypV2u7N7nqq4QXazTROmjhET6aV27nBJBa7l18jjkoCulDPbLjVUFUC2emldE8d7ThWj2T6jGo9G0k0r96rpR6vUZPEuaOB+IwfNBA142W6ss9tmuFZQxmCEF0nRTNe5re3A6lpJHFXI1kM6SvQ7aGb8hVN0G62/ZbrC4UcVXT2kiKUBzOklYwkHiDgnK3WxbG7uNMXWOvqIae5VTWCCHf3mNDXBx3iOs4xw5KarMP+6aL+Hj/KF3cIKxO2M6zyf2OmwOWKpi0/UGn7rp2s9UvFFLTTEZbvDg8drSOBCubhaltM0jHq/TktI0NFbDmWkkPU8D7Pg7l5IKsWe21N3uVNbqEMdU1DwyMPeGgk95UubOtk9+tmp6K6XnoKeCjkErWMlD3SOGcAY4AdeSofIqLfXEHfgqaeTjxw6N7T+IIVrNmuqmat0xT1ry0Vkf1VU0f4ZB147COPxPYg1HbDs6uuqbhS3SyGJ80cPQyQSP3SQCSC0nh1ngoV1TpS7aUnhp7zFHFLOzpGNZK15xnHHB4K3dxrqe3UNRW1krY6enjMkjz1NAyVUPWN/qNTairLrUF2Jn4iYf8ABGPst8v1QebbLfWXSsjo7fTyVFRIcMijblxW5x7H9avYHfRkbQep1QwH8VJmwbSH0XaH36uhxVV7R6uHDiyHqPdvc/DClgBBH+yDRVdo+1Vn0o9hq6yRrnMidvBjWggDPIniSpBREBERAREQEREBERAREQRl6QX9wh310X4OUJbL/wDeDYf4tv6qa/SE/uIz+Oi/K9Qtsr/3h2L+KH4FBuHpBadFBf6e9wR4iuDN2XHIStA4/FuPIrrbBNRfReqH2qZ+ILkzdaDy6VvFvmMjyUy7TNOf2m0fW0UbA+qY3pqb/UbxA+IyPiqo0081FVxTwOdHUQSB7Hci1wOR94QW/wBZHGkL0eyhm/IVTgK2NReotQ7MKu6QuGKi1yueB/hfuEOHwOVU4ILq2b/yqi/h4/yhd1dK0DFrox/9Ef5Qu6gLBGVlEEBbetF+qVY1PQR/U1BDK1oH2X8g/wCPI9/itW2Q6u/stqeNtTJu2+uIhqMng3j7L/gefcSrM3e2012ttTb62PpKeojMb29oP69aqLrDT1Vpe/1Vrq+JidmOTGBIw/ZcPEfflBK237WGBHpmglHHElcWn4sZ/MfgtC2W6Qfq7UscUzSbfTYlq39o6m+LiMeGVqg9YuFW1v1k9TM4NaMlznk4AHf1K1uzXSkektMwUbgDWS/W1bx1yEcvAcv+qDaY2NjYGMaGtaMNaBgAdgXNEQEREBERAREQEREBERARYK6Vfdrdbdz6RuFLSb59np5ms3vDJCCPvSE/uIz+Oi/K9QtstyNoVhx/8ofgVKe3rUtprNMQWyiuNNU1T6pshjhla8ta1ruJxnHMc1EWz+4U1q1naK+tf0dPDUNMj/3Ryz96C4Bzjgqs7YtOHT+tap0bAKWuJqYccvaPtD4Oz8CFZCLU1hlDBHera4u+yBVx5PwytJ27WAXfSAuULd6e2u6YFvHMRwH+XA/AoI82ZanMOkNT6encTvUM1TS8evcw9o+GD8CouX2p6maklMlPIY37pYS3sIwR5Er4oLr2sYttID1Qs/KF211baQ6gpiOuFh+4LtICIsOKARlQn6ScEDaeyVAjb05fLGX9ZbgHHmpdrL1bKGYQ1tyo6aU8mTTsY4+AJyoP9IDUNru0lqpLZXQVbqcyPlMEge1ucADI4Z4FBrGxOnjqNottErA8RtlkGRycI3YPwKtM0YA7lVLZDdaOz67oaq41EdPTFskbpZDhrC5hAyeoZxxVkxq7TZe2Nt/tZe7G631yPJ+9B7aLg14cA5pyCuQcEGUREBERAREQEREBERBh3LgqtbYaO6s19cpK6KZzJXh1M7BLTFgBu6f07QVaZcHMa4+0wOxxGRnCClIoK1xAFHUHuETv6LmbZcWN3jQVQA6zA7+iurjs/FMd5QUmbSVW9u+rTZ7OjP8ARWk2Z26tGzyiodQRve6SJ7TFNxIicTutPwPLwW6FgzndG92rPUgqDrrS1VpS/wBRQ1Ebug3i6mmI9mWPPA5+4jtXS0zY6vUV5prZQRGSWZ4BI5Mb1uJ6gArg11vo7hF0VfSQ1Mf7k0YePvXC32m321rm26hpqVruYgiDM+OAg7MEbYYmRt+yxoaPAcl9URAXF3YuSIKga1td5pdT3Bl3hqH1Tp3uMjmFwkBPBwPWMYXlMtNyeBuUFW4f5YHn9FdJzQ4jeaDjlnqWQEFL3WO7sBL7XXADr9Xf/RfJlurnSiNtHUb54BvQuyfhhXVx3lMINF01QXa3bNrZSXH1j1mNrPWmNJMjYTJlzRjjkMOOHHmBxws6NbVC4N6KUPiMbjUujdmPJazc7t/O/wCA+C3nGOrgmEAcll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585788"/>
            <a:ext cx="1619250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0" y="0"/>
            <a:ext cx="9144000" cy="6505035"/>
            <a:chOff x="0" y="0"/>
            <a:chExt cx="9144000" cy="6505035"/>
          </a:xfrm>
        </p:grpSpPr>
        <p:pic>
          <p:nvPicPr>
            <p:cNvPr id="4" name="Imagem 3" descr="cabecalh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65504"/>
            </a:xfrm>
            <a:prstGeom prst="rect">
              <a:avLst/>
            </a:prstGeom>
          </p:spPr>
        </p:pic>
        <p:pic>
          <p:nvPicPr>
            <p:cNvPr id="5" name="Picture 2" descr="http://1.bp.blogspot.com/_uDF0u2q3nDs/THzHqdY1a_I/AAAAAAAAAgI/6zpdyvq42ug/s1600/LogoCE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2776"/>
              <a:ext cx="2566988" cy="2490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Vinhos de Portugal têm marca úni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484784"/>
              <a:ext cx="357187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imagensdemarca.sapo.pt/fotos/noticias/turismo_de_portugal_grande_123616536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0733" y="1722688"/>
              <a:ext cx="2623755" cy="213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62.193.249.104/Portals/6/Encontros%20TR/5encCompleto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888" y="4620516"/>
              <a:ext cx="2133600" cy="79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62.193.249.104/Portals/6/Encontros%20TR/6-ETR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688" y="5824685"/>
              <a:ext cx="2286000" cy="62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Allgarv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45" y="4368848"/>
              <a:ext cx="3459730" cy="2084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tângulo 13"/>
            <p:cNvSpPr/>
            <p:nvPr/>
          </p:nvSpPr>
          <p:spPr>
            <a:xfrm>
              <a:off x="0" y="4005064"/>
              <a:ext cx="9144000" cy="40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000" dirty="0" smtClean="0">
                  <a:solidFill>
                    <a:srgbClr val="C3B600"/>
                  </a:solidFill>
                  <a:latin typeface="DIN-Regular" pitchFamily="50" charset="0"/>
                  <a:cs typeface="BrowalliaUPC" pitchFamily="34" charset="-34"/>
                </a:rPr>
                <a:t>...”Cada cidade, lugar ou região é uma marca para ser ouvida”...</a:t>
              </a:r>
              <a:endParaRPr lang="pt-PT" sz="2000" dirty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endParaRPr>
            </a:p>
          </p:txBody>
        </p:sp>
        <p:pic>
          <p:nvPicPr>
            <p:cNvPr id="2064" name="Picture 16" descr="http://www.cascaisenergia.org/files/billeder/Energia/imgs/Noticias/EnergyForSmartCities_dentro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4509120"/>
              <a:ext cx="3282319" cy="1995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2"/>
          <a:stretch>
            <a:fillRect/>
          </a:stretch>
        </p:blipFill>
        <p:spPr bwMode="auto">
          <a:xfrm>
            <a:off x="-1" y="1285860"/>
            <a:ext cx="914400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0"/>
            <a:ext cx="9144032" cy="1326449"/>
          </a:xfrm>
          <a:prstGeom prst="rect">
            <a:avLst/>
          </a:prstGeom>
        </p:spPr>
      </p:pic>
      <p:sp>
        <p:nvSpPr>
          <p:cNvPr id="9" name="Retângulo 9"/>
          <p:cNvSpPr/>
          <p:nvPr/>
        </p:nvSpPr>
        <p:spPr>
          <a:xfrm>
            <a:off x="0" y="5753080"/>
            <a:ext cx="9144000" cy="10916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79512" y="5944959"/>
            <a:ext cx="8751016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...”É no seio das pessoas que encontramos a importância da integração do marketing no novo modelo de gestão urbana”... 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uarteMagalhes\Desktop\City Marketing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8"/>
          <a:stretch/>
        </p:blipFill>
        <p:spPr bwMode="auto">
          <a:xfrm>
            <a:off x="-36512" y="1246840"/>
            <a:ext cx="2736304" cy="56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11432"/>
            <a:ext cx="9217024" cy="1349551"/>
          </a:xfrm>
          <a:prstGeom prst="rect">
            <a:avLst/>
          </a:prstGeom>
        </p:spPr>
      </p:pic>
      <p:pic>
        <p:nvPicPr>
          <p:cNvPr id="25612" name="Picture 12" descr="http://images.free-extras.com/pics/b/black_and_white_city-15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222420"/>
            <a:ext cx="6480720" cy="6666237"/>
          </a:xfrm>
          <a:prstGeom prst="rect">
            <a:avLst/>
          </a:prstGeom>
          <a:noFill/>
        </p:spPr>
      </p:pic>
      <p:pic>
        <p:nvPicPr>
          <p:cNvPr id="9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3198912" y="6237312"/>
            <a:ext cx="5654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Para mais informações </a:t>
            </a:r>
            <a:r>
              <a:rPr lang="pt-PT" u="sng" dirty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info@citymarketingplace.com</a:t>
            </a: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marketingmysmallbusiness.net/wp-content/themes/city/images/citymark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0768"/>
            <a:ext cx="9144000" cy="1454728"/>
          </a:xfrm>
          <a:prstGeom prst="rect">
            <a:avLst/>
          </a:prstGeom>
          <a:noFill/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34822" name="Picture 6" descr="http://marketingmysmallbusiness.net/wp-content/themes/city/images/citymark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30656"/>
            <a:ext cx="9144000" cy="1454728"/>
          </a:xfrm>
          <a:prstGeom prst="rect">
            <a:avLst/>
          </a:prstGeom>
          <a:noFill/>
        </p:spPr>
      </p:pic>
      <p:pic>
        <p:nvPicPr>
          <p:cNvPr id="10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11" name="Retângulo 9"/>
          <p:cNvSpPr/>
          <p:nvPr/>
        </p:nvSpPr>
        <p:spPr>
          <a:xfrm>
            <a:off x="0" y="2795496"/>
            <a:ext cx="9144000" cy="2635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251521" y="3451357"/>
            <a:ext cx="8679008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...”A noção de que um lugar precisa de ser promovido profissionalmente é um fenómeno recente... É obvio, agora, que nenhum lugar pode sobreviver e prosperar, a menos que saiba como usar as ferramentas da gestão e do marketing”...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100.imageshack.us/img100/6895/01415leedscastlegroundsk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4923"/>
          </a:xfrm>
          <a:prstGeom prst="rect">
            <a:avLst/>
          </a:prstGeom>
          <a:noFill/>
        </p:spPr>
      </p:pic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7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sp>
        <p:nvSpPr>
          <p:cNvPr id="9" name="Retângulo 9"/>
          <p:cNvSpPr/>
          <p:nvPr/>
        </p:nvSpPr>
        <p:spPr>
          <a:xfrm>
            <a:off x="0" y="4658360"/>
            <a:ext cx="9144000" cy="21996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251521" y="4730368"/>
            <a:ext cx="8679008" cy="19389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...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</a:rPr>
              <a:t>Olhar </a:t>
            </a:r>
            <a:r>
              <a:rPr lang="pt-PT" sz="2000" dirty="0">
                <a:solidFill>
                  <a:srgbClr val="C3B600"/>
                </a:solidFill>
                <a:latin typeface="DIN-Regular" pitchFamily="50" charset="0"/>
              </a:rPr>
              <a:t>o território numa óptica empresarial confere-lhe uma outra dimensão; importa interpretá-lo e entendê-lo como estrutura que produz bens e serviços e que os disponibiliza ao seu “mercado”, acessível e disputado por outros territórios, pelo que é obrigado a rivalizar, sendo-lhe exigido que seja capaz de ser competitivo sem perder de vista a sustentabilidade que ambiciona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</a:rPr>
              <a:t>.</a:t>
            </a:r>
            <a:r>
              <a:rPr lang="pt-PT" sz="2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..</a:t>
            </a:r>
            <a:endParaRPr lang="pt-PT" sz="2000" dirty="0">
              <a:solidFill>
                <a:srgbClr val="C3B600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164554"/>
      </p:ext>
    </p:extLst>
  </p:cSld>
  <p:clrMapOvr>
    <a:masterClrMapping/>
  </p:clrMapOvr>
  <p:transition spd="slow" advClick="0" advTm="35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9"/>
          <p:cNvSpPr/>
          <p:nvPr/>
        </p:nvSpPr>
        <p:spPr>
          <a:xfrm>
            <a:off x="0" y="0"/>
            <a:ext cx="9144000" cy="6844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65504"/>
          </a:xfrm>
          <a:prstGeom prst="rect">
            <a:avLst/>
          </a:prstGeom>
        </p:spPr>
      </p:pic>
      <p:pic>
        <p:nvPicPr>
          <p:cNvPr id="5" name="Picture 3" descr="C:\Users\VaioS\AppData\Local\Temp\Rar$DI15.432\logo_VE_branco_F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5148" y="606535"/>
            <a:ext cx="1585380" cy="187409"/>
          </a:xfrm>
          <a:prstGeom prst="rect">
            <a:avLst/>
          </a:prstGeom>
          <a:noFill/>
        </p:spPr>
      </p:pic>
      <p:pic>
        <p:nvPicPr>
          <p:cNvPr id="3" name="Picture 2" descr="\\192.168.10.8\RedaccaoBC\Material grafico\Publicidade diversa\Apresentaçoes\CityMarketing\Titulo CityMarke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88" y="1523396"/>
            <a:ext cx="3332420" cy="14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5"/>
          <p:cNvSpPr/>
          <p:nvPr/>
        </p:nvSpPr>
        <p:spPr>
          <a:xfrm>
            <a:off x="1403648" y="3067794"/>
            <a:ext cx="6912769" cy="338554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sz="1400" b="1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Cada cidade é uma marca para ser ouvida.</a:t>
            </a:r>
          </a:p>
          <a:p>
            <a:pPr algn="just"/>
            <a:endParaRPr lang="pt-PT" sz="1400" dirty="0" smtClean="0">
              <a:solidFill>
                <a:schemeClr val="bg1"/>
              </a:solidFill>
              <a:latin typeface="DIN-Regular" pitchFamily="50" charset="0"/>
              <a:cs typeface="BrowalliaUPC" pitchFamily="34" charset="-34"/>
            </a:endParaRPr>
          </a:p>
          <a:p>
            <a:r>
              <a:rPr lang="pt-PT" sz="1400" dirty="0" smtClean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E as cidades estão prontas a ser exploradas. É neste sentido que </a:t>
            </a:r>
            <a:r>
              <a:rPr lang="pt-PT" sz="1400" dirty="0" err="1" smtClean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City</a:t>
            </a:r>
            <a:r>
              <a:rPr lang="pt-PT" sz="1400" dirty="0" smtClean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 Marketing é um livro para exploradores, para pensadores e pessoas com vontade de descobrir mais potencialidades e mais conceitos originais para o mundo que os rodeia.</a:t>
            </a:r>
          </a:p>
          <a:p>
            <a:pPr algn="just"/>
            <a:endParaRPr lang="pt-PT" sz="1400" dirty="0">
              <a:solidFill>
                <a:schemeClr val="bg1"/>
              </a:solidFill>
              <a:latin typeface="DIN-Regular" pitchFamily="50" charset="0"/>
              <a:cs typeface="BrowalliaUPC" pitchFamily="34" charset="-34"/>
            </a:endParaRPr>
          </a:p>
          <a:p>
            <a:r>
              <a:rPr lang="pt-PT" sz="1400" dirty="0" smtClean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Baseado numa perspectiva orientada para o cliente, o livro explora o processo de tomada de decisão na área ambiental e de sustentabilidade: as percepções e inputs positivos; as acessibilidades. Tudo isto relacionado com a dimensão da marca, serviços, produtos e facilidades que podem ser criadas numa cidade. Sente-se pronto para partir à descoberta?</a:t>
            </a:r>
          </a:p>
          <a:p>
            <a:pPr algn="just"/>
            <a:endParaRPr lang="pt-PT" sz="1000" dirty="0">
              <a:solidFill>
                <a:schemeClr val="bg1"/>
              </a:solidFill>
              <a:latin typeface="DIN-Regular" pitchFamily="50" charset="0"/>
              <a:cs typeface="BrowalliaUPC" pitchFamily="34" charset="-34"/>
            </a:endParaRPr>
          </a:p>
          <a:p>
            <a:pPr algn="just"/>
            <a:endParaRPr lang="pt-PT" sz="1000" dirty="0" smtClean="0">
              <a:solidFill>
                <a:schemeClr val="bg1"/>
              </a:solidFill>
              <a:latin typeface="DIN-Regular" pitchFamily="50" charset="0"/>
              <a:cs typeface="BrowalliaUPC" pitchFamily="34" charset="-34"/>
            </a:endParaRPr>
          </a:p>
          <a:p>
            <a:pPr algn="just"/>
            <a:r>
              <a:rPr lang="pt-PT" sz="1000" dirty="0" smtClean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António Azevedo</a:t>
            </a:r>
            <a:r>
              <a:rPr lang="pt-PT" sz="1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 / </a:t>
            </a:r>
            <a:r>
              <a:rPr lang="pt-PT" sz="1000" dirty="0" smtClean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Duarte Magalhães</a:t>
            </a:r>
            <a:r>
              <a:rPr lang="pt-PT" sz="1000" dirty="0" smtClean="0">
                <a:solidFill>
                  <a:srgbClr val="C3B600"/>
                </a:solidFill>
                <a:latin typeface="DIN-Regular" pitchFamily="50" charset="0"/>
                <a:cs typeface="BrowalliaUPC" pitchFamily="34" charset="-34"/>
              </a:rPr>
              <a:t> / </a:t>
            </a:r>
            <a:r>
              <a:rPr lang="pt-PT" sz="1000" dirty="0" smtClean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Joaquim Pereira</a:t>
            </a:r>
          </a:p>
          <a:p>
            <a:pPr algn="just"/>
            <a:endParaRPr lang="pt-PT" sz="1000" dirty="0">
              <a:solidFill>
                <a:schemeClr val="bg1"/>
              </a:solidFill>
              <a:latin typeface="DIN-Regular" pitchFamily="50" charset="0"/>
              <a:cs typeface="BrowalliaUPC" pitchFamily="34" charset="-34"/>
            </a:endParaRPr>
          </a:p>
          <a:p>
            <a:pPr algn="just"/>
            <a:endParaRPr lang="pt-PT" sz="1000" dirty="0" smtClean="0">
              <a:solidFill>
                <a:schemeClr val="bg1"/>
              </a:solidFill>
              <a:latin typeface="DIN-Regular" pitchFamily="50" charset="0"/>
              <a:cs typeface="BrowalliaUPC" pitchFamily="34" charset="-34"/>
            </a:endParaRPr>
          </a:p>
          <a:p>
            <a:pPr algn="just"/>
            <a:r>
              <a:rPr lang="pt-PT" sz="1000" dirty="0" smtClean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Para mais informações </a:t>
            </a:r>
            <a:r>
              <a:rPr lang="pt-PT" sz="1000" u="sng" dirty="0" smtClean="0">
                <a:solidFill>
                  <a:schemeClr val="bg1"/>
                </a:solidFill>
                <a:latin typeface="DIN-Regular" pitchFamily="50" charset="0"/>
                <a:cs typeface="BrowalliaUPC" pitchFamily="34" charset="-34"/>
              </a:rPr>
              <a:t>info@citymarketingplace.com</a:t>
            </a:r>
            <a:endParaRPr lang="pt-PT" sz="1000" u="sng" dirty="0">
              <a:solidFill>
                <a:schemeClr val="bg1"/>
              </a:solidFill>
              <a:latin typeface="DIN-Regular" pitchFamily="50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2197709"/>
      </p:ext>
    </p:extLst>
  </p:cSld>
  <p:clrMapOvr>
    <a:masterClrMapping/>
  </p:clrMapOvr>
  <p:transition spd="slow" advClick="0" advTm="35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763</Words>
  <Application>Microsoft Office PowerPoint</Application>
  <PresentationFormat>Apresentação no Ecrã (4:3)</PresentationFormat>
  <Paragraphs>37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Daniela Teixeira</dc:creator>
  <cp:lastModifiedBy>Jose Pinto</cp:lastModifiedBy>
  <cp:revision>63</cp:revision>
  <dcterms:created xsi:type="dcterms:W3CDTF">2010-10-14T10:33:43Z</dcterms:created>
  <dcterms:modified xsi:type="dcterms:W3CDTF">2010-12-14T17:33:09Z</dcterms:modified>
</cp:coreProperties>
</file>